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23"/>
  </p:notesMasterIdLst>
  <p:sldIdLst>
    <p:sldId id="257" r:id="rId3"/>
    <p:sldId id="277" r:id="rId4"/>
    <p:sldId id="263" r:id="rId5"/>
    <p:sldId id="280" r:id="rId6"/>
    <p:sldId id="279" r:id="rId7"/>
    <p:sldId id="278" r:id="rId8"/>
    <p:sldId id="262" r:id="rId9"/>
    <p:sldId id="264" r:id="rId10"/>
    <p:sldId id="283" r:id="rId11"/>
    <p:sldId id="267" r:id="rId12"/>
    <p:sldId id="265" r:id="rId13"/>
    <p:sldId id="271" r:id="rId14"/>
    <p:sldId id="269" r:id="rId15"/>
    <p:sldId id="281" r:id="rId16"/>
    <p:sldId id="272" r:id="rId17"/>
    <p:sldId id="282" r:id="rId18"/>
    <p:sldId id="285" r:id="rId19"/>
    <p:sldId id="284" r:id="rId20"/>
    <p:sldId id="266" r:id="rId21"/>
    <p:sldId id="261" r:id="rId22"/>
  </p:sldIdLst>
  <p:sldSz cx="9144000" cy="6858000" type="screen4x3"/>
  <p:notesSz cx="6858000" cy="9144000"/>
  <p:embeddedFontLst>
    <p:embeddedFont>
      <p:font typeface="Averia Serif Libre" panose="02000603000000000004" pitchFamily="2"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P22 Garamouche Regular" panose="00000400000000000000" pitchFamily="2" charset="0"/>
      <p:regular r:id="rId32"/>
    </p:embeddedFont>
    <p:embeddedFont>
      <p:font typeface="Palatino Linotype" panose="02040502050505030304" pitchFamily="18"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7B21"/>
    <a:srgbClr val="3BA94A"/>
    <a:srgbClr val="06B355"/>
    <a:srgbClr val="C72127"/>
    <a:srgbClr val="F4CE29"/>
    <a:srgbClr val="E781B1"/>
    <a:srgbClr val="6B3489"/>
    <a:srgbClr val="ED7B23"/>
    <a:srgbClr val="F4CE2A"/>
    <a:srgbClr val="632B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507223-7041-48F9-8F04-B927FC45E50C}" v="8" dt="2023-01-31T21:23:56.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9424" autoAdjust="0"/>
  </p:normalViewPr>
  <p:slideViewPr>
    <p:cSldViewPr>
      <p:cViewPr varScale="1">
        <p:scale>
          <a:sx n="77" d="100"/>
          <a:sy n="77" d="100"/>
        </p:scale>
        <p:origin x="1632"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1.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ylan Lowe" userId="98a86775-52b1-42f9-b025-643402fba29b" providerId="ADAL" clId="{F8507223-7041-48F9-8F04-B927FC45E50C}"/>
    <pc:docChg chg="undo custSel modSld">
      <pc:chgData name="Dylan Lowe" userId="98a86775-52b1-42f9-b025-643402fba29b" providerId="ADAL" clId="{F8507223-7041-48F9-8F04-B927FC45E50C}" dt="2023-01-31T21:29:30.155" v="323" actId="1076"/>
      <pc:docMkLst>
        <pc:docMk/>
      </pc:docMkLst>
      <pc:sldChg chg="modSp mod">
        <pc:chgData name="Dylan Lowe" userId="98a86775-52b1-42f9-b025-643402fba29b" providerId="ADAL" clId="{F8507223-7041-48F9-8F04-B927FC45E50C}" dt="2023-01-31T21:21:55.107" v="171" actId="1076"/>
        <pc:sldMkLst>
          <pc:docMk/>
          <pc:sldMk cId="1415729437" sldId="261"/>
        </pc:sldMkLst>
        <pc:spChg chg="mod">
          <ac:chgData name="Dylan Lowe" userId="98a86775-52b1-42f9-b025-643402fba29b" providerId="ADAL" clId="{F8507223-7041-48F9-8F04-B927FC45E50C}" dt="2023-01-31T21:21:42.976" v="166" actId="3626"/>
          <ac:spMkLst>
            <pc:docMk/>
            <pc:sldMk cId="1415729437" sldId="261"/>
            <ac:spMk id="10" creationId="{00000000-0000-0000-0000-000000000000}"/>
          </ac:spMkLst>
        </pc:spChg>
        <pc:spChg chg="mod">
          <ac:chgData name="Dylan Lowe" userId="98a86775-52b1-42f9-b025-643402fba29b" providerId="ADAL" clId="{F8507223-7041-48F9-8F04-B927FC45E50C}" dt="2023-01-31T21:21:46.406" v="167" actId="1076"/>
          <ac:spMkLst>
            <pc:docMk/>
            <pc:sldMk cId="1415729437" sldId="261"/>
            <ac:spMk id="16" creationId="{C3A242B4-CBDA-1C82-35CD-DD1F03DA8765}"/>
          </ac:spMkLst>
        </pc:spChg>
        <pc:grpChg chg="mod">
          <ac:chgData name="Dylan Lowe" userId="98a86775-52b1-42f9-b025-643402fba29b" providerId="ADAL" clId="{F8507223-7041-48F9-8F04-B927FC45E50C}" dt="2023-01-31T21:21:05.580" v="151" actId="1076"/>
          <ac:grpSpMkLst>
            <pc:docMk/>
            <pc:sldMk cId="1415729437" sldId="261"/>
            <ac:grpSpMk id="6" creationId="{52A2127D-94B8-4A7A-BCBE-AF3C7C3BB325}"/>
          </ac:grpSpMkLst>
        </pc:grpChg>
        <pc:picChg chg="mod">
          <ac:chgData name="Dylan Lowe" userId="98a86775-52b1-42f9-b025-643402fba29b" providerId="ADAL" clId="{F8507223-7041-48F9-8F04-B927FC45E50C}" dt="2023-01-31T21:21:53.704" v="170" actId="1076"/>
          <ac:picMkLst>
            <pc:docMk/>
            <pc:sldMk cId="1415729437" sldId="261"/>
            <ac:picMk id="7" creationId="{00000000-0000-0000-0000-000000000000}"/>
          </ac:picMkLst>
        </pc:picChg>
        <pc:picChg chg="mod">
          <ac:chgData name="Dylan Lowe" userId="98a86775-52b1-42f9-b025-643402fba29b" providerId="ADAL" clId="{F8507223-7041-48F9-8F04-B927FC45E50C}" dt="2023-01-31T21:21:49.252" v="168" actId="1076"/>
          <ac:picMkLst>
            <pc:docMk/>
            <pc:sldMk cId="1415729437" sldId="261"/>
            <ac:picMk id="8" creationId="{00000000-0000-0000-0000-000000000000}"/>
          </ac:picMkLst>
        </pc:picChg>
        <pc:picChg chg="mod">
          <ac:chgData name="Dylan Lowe" userId="98a86775-52b1-42f9-b025-643402fba29b" providerId="ADAL" clId="{F8507223-7041-48F9-8F04-B927FC45E50C}" dt="2023-01-31T21:21:51.835" v="169" actId="1076"/>
          <ac:picMkLst>
            <pc:docMk/>
            <pc:sldMk cId="1415729437" sldId="261"/>
            <ac:picMk id="11" creationId="{00000000-0000-0000-0000-000000000000}"/>
          </ac:picMkLst>
        </pc:picChg>
        <pc:picChg chg="mod">
          <ac:chgData name="Dylan Lowe" userId="98a86775-52b1-42f9-b025-643402fba29b" providerId="ADAL" clId="{F8507223-7041-48F9-8F04-B927FC45E50C}" dt="2023-01-31T21:21:15.831" v="156" actId="1076"/>
          <ac:picMkLst>
            <pc:docMk/>
            <pc:sldMk cId="1415729437" sldId="261"/>
            <ac:picMk id="13" creationId="{28965DAD-A2BF-4CC3-8520-B7070DD52F17}"/>
          </ac:picMkLst>
        </pc:picChg>
        <pc:picChg chg="mod">
          <ac:chgData name="Dylan Lowe" userId="98a86775-52b1-42f9-b025-643402fba29b" providerId="ADAL" clId="{F8507223-7041-48F9-8F04-B927FC45E50C}" dt="2023-01-31T21:21:55.107" v="171" actId="1076"/>
          <ac:picMkLst>
            <pc:docMk/>
            <pc:sldMk cId="1415729437" sldId="261"/>
            <ac:picMk id="18" creationId="{6CF6DEDC-1C80-EE65-903F-DD883F5E3237}"/>
          </ac:picMkLst>
        </pc:picChg>
      </pc:sldChg>
      <pc:sldChg chg="modSp mod">
        <pc:chgData name="Dylan Lowe" userId="98a86775-52b1-42f9-b025-643402fba29b" providerId="ADAL" clId="{F8507223-7041-48F9-8F04-B927FC45E50C}" dt="2023-01-31T21:15:27.056" v="84" actId="1076"/>
        <pc:sldMkLst>
          <pc:docMk/>
          <pc:sldMk cId="291767734" sldId="262"/>
        </pc:sldMkLst>
        <pc:spChg chg="mod">
          <ac:chgData name="Dylan Lowe" userId="98a86775-52b1-42f9-b025-643402fba29b" providerId="ADAL" clId="{F8507223-7041-48F9-8F04-B927FC45E50C}" dt="2023-01-31T21:13:42.443" v="57" actId="20577"/>
          <ac:spMkLst>
            <pc:docMk/>
            <pc:sldMk cId="291767734" sldId="262"/>
            <ac:spMk id="3" creationId="{00000000-0000-0000-0000-000000000000}"/>
          </ac:spMkLst>
        </pc:spChg>
        <pc:spChg chg="mod">
          <ac:chgData name="Dylan Lowe" userId="98a86775-52b1-42f9-b025-643402fba29b" providerId="ADAL" clId="{F8507223-7041-48F9-8F04-B927FC45E50C}" dt="2023-01-31T21:12:24.852" v="16" actId="1076"/>
          <ac:spMkLst>
            <pc:docMk/>
            <pc:sldMk cId="291767734" sldId="262"/>
            <ac:spMk id="5" creationId="{4E592B89-3B38-4631-BF7B-5A29655556C3}"/>
          </ac:spMkLst>
        </pc:spChg>
        <pc:spChg chg="mod">
          <ac:chgData name="Dylan Lowe" userId="98a86775-52b1-42f9-b025-643402fba29b" providerId="ADAL" clId="{F8507223-7041-48F9-8F04-B927FC45E50C}" dt="2023-01-31T21:14:15.554" v="79" actId="255"/>
          <ac:spMkLst>
            <pc:docMk/>
            <pc:sldMk cId="291767734" sldId="262"/>
            <ac:spMk id="6" creationId="{5591BE35-003D-4B72-BF99-0609A5BE7070}"/>
          </ac:spMkLst>
        </pc:spChg>
        <pc:picChg chg="mod">
          <ac:chgData name="Dylan Lowe" userId="98a86775-52b1-42f9-b025-643402fba29b" providerId="ADAL" clId="{F8507223-7041-48F9-8F04-B927FC45E50C}" dt="2023-01-31T21:15:27.056" v="84" actId="1076"/>
          <ac:picMkLst>
            <pc:docMk/>
            <pc:sldMk cId="291767734" sldId="262"/>
            <ac:picMk id="45" creationId="{EAC52371-4C08-4FC3-A813-1047E856CA8B}"/>
          </ac:picMkLst>
        </pc:picChg>
      </pc:sldChg>
      <pc:sldChg chg="delSp modSp mod">
        <pc:chgData name="Dylan Lowe" userId="98a86775-52b1-42f9-b025-643402fba29b" providerId="ADAL" clId="{F8507223-7041-48F9-8F04-B927FC45E50C}" dt="2023-01-31T21:29:30.155" v="323" actId="1076"/>
        <pc:sldMkLst>
          <pc:docMk/>
          <pc:sldMk cId="2115751609" sldId="264"/>
        </pc:sldMkLst>
        <pc:spChg chg="mod">
          <ac:chgData name="Dylan Lowe" userId="98a86775-52b1-42f9-b025-643402fba29b" providerId="ADAL" clId="{F8507223-7041-48F9-8F04-B927FC45E50C}" dt="2023-01-31T21:29:23.914" v="320" actId="1076"/>
          <ac:spMkLst>
            <pc:docMk/>
            <pc:sldMk cId="2115751609" sldId="264"/>
            <ac:spMk id="3" creationId="{00000000-0000-0000-0000-000000000000}"/>
          </ac:spMkLst>
        </pc:spChg>
        <pc:spChg chg="del mod">
          <ac:chgData name="Dylan Lowe" userId="98a86775-52b1-42f9-b025-643402fba29b" providerId="ADAL" clId="{F8507223-7041-48F9-8F04-B927FC45E50C}" dt="2023-01-31T21:27:52.937" v="220" actId="478"/>
          <ac:spMkLst>
            <pc:docMk/>
            <pc:sldMk cId="2115751609" sldId="264"/>
            <ac:spMk id="5" creationId="{D89DC6B2-736B-4D7D-81F1-37148EC40A01}"/>
          </ac:spMkLst>
        </pc:spChg>
        <pc:grpChg chg="del mod">
          <ac:chgData name="Dylan Lowe" userId="98a86775-52b1-42f9-b025-643402fba29b" providerId="ADAL" clId="{F8507223-7041-48F9-8F04-B927FC45E50C}" dt="2023-01-31T21:29:26.599" v="321" actId="478"/>
          <ac:grpSpMkLst>
            <pc:docMk/>
            <pc:sldMk cId="2115751609" sldId="264"/>
            <ac:grpSpMk id="7" creationId="{E8A93128-DC24-4F64-9D60-C7A491EAB040}"/>
          </ac:grpSpMkLst>
        </pc:grpChg>
        <pc:grpChg chg="mod">
          <ac:chgData name="Dylan Lowe" userId="98a86775-52b1-42f9-b025-643402fba29b" providerId="ADAL" clId="{F8507223-7041-48F9-8F04-B927FC45E50C}" dt="2023-01-31T21:29:30.155" v="323" actId="1076"/>
          <ac:grpSpMkLst>
            <pc:docMk/>
            <pc:sldMk cId="2115751609" sldId="264"/>
            <ac:grpSpMk id="12" creationId="{FFFCC06E-5754-4A08-8FE9-91019D32A1A2}"/>
          </ac:grpSpMkLst>
        </pc:grpChg>
        <pc:picChg chg="mod">
          <ac:chgData name="Dylan Lowe" userId="98a86775-52b1-42f9-b025-643402fba29b" providerId="ADAL" clId="{F8507223-7041-48F9-8F04-B927FC45E50C}" dt="2023-01-31T21:29:21.378" v="319" actId="1076"/>
          <ac:picMkLst>
            <pc:docMk/>
            <pc:sldMk cId="2115751609" sldId="264"/>
            <ac:picMk id="8" creationId="{CA563728-73BE-4929-BACA-05B659D8A216}"/>
          </ac:picMkLst>
        </pc:picChg>
      </pc:sldChg>
      <pc:sldChg chg="modSp mod">
        <pc:chgData name="Dylan Lowe" userId="98a86775-52b1-42f9-b025-643402fba29b" providerId="ADAL" clId="{F8507223-7041-48F9-8F04-B927FC45E50C}" dt="2023-01-31T21:15:44.071" v="88" actId="1076"/>
        <pc:sldMkLst>
          <pc:docMk/>
          <pc:sldMk cId="189468244" sldId="267"/>
        </pc:sldMkLst>
        <pc:spChg chg="mod">
          <ac:chgData name="Dylan Lowe" userId="98a86775-52b1-42f9-b025-643402fba29b" providerId="ADAL" clId="{F8507223-7041-48F9-8F04-B927FC45E50C}" dt="2023-01-31T21:15:44.071" v="88" actId="1076"/>
          <ac:spMkLst>
            <pc:docMk/>
            <pc:sldMk cId="189468244" sldId="267"/>
            <ac:spMk id="3" creationId="{399DA409-4E6B-4298-802D-6BB3C52C669D}"/>
          </ac:spMkLst>
        </pc:spChg>
        <pc:spChg chg="mod">
          <ac:chgData name="Dylan Lowe" userId="98a86775-52b1-42f9-b025-643402fba29b" providerId="ADAL" clId="{F8507223-7041-48F9-8F04-B927FC45E50C}" dt="2023-01-31T21:15:37.592" v="85" actId="1076"/>
          <ac:spMkLst>
            <pc:docMk/>
            <pc:sldMk cId="189468244" sldId="267"/>
            <ac:spMk id="13" creationId="{7DA91488-2728-4DB4-876D-5D21E37737B0}"/>
          </ac:spMkLst>
        </pc:spChg>
        <pc:picChg chg="mod">
          <ac:chgData name="Dylan Lowe" userId="98a86775-52b1-42f9-b025-643402fba29b" providerId="ADAL" clId="{F8507223-7041-48F9-8F04-B927FC45E50C}" dt="2023-01-31T21:15:41.273" v="87" actId="1076"/>
          <ac:picMkLst>
            <pc:docMk/>
            <pc:sldMk cId="189468244" sldId="267"/>
            <ac:picMk id="8" creationId="{CA563728-73BE-4929-BACA-05B659D8A216}"/>
          </ac:picMkLst>
        </pc:picChg>
      </pc:sldChg>
      <pc:sldChg chg="modSp mod">
        <pc:chgData name="Dylan Lowe" userId="98a86775-52b1-42f9-b025-643402fba29b" providerId="ADAL" clId="{F8507223-7041-48F9-8F04-B927FC45E50C}" dt="2023-01-31T21:17:08.839" v="105" actId="1076"/>
        <pc:sldMkLst>
          <pc:docMk/>
          <pc:sldMk cId="1576969874" sldId="269"/>
        </pc:sldMkLst>
        <pc:spChg chg="mod">
          <ac:chgData name="Dylan Lowe" userId="98a86775-52b1-42f9-b025-643402fba29b" providerId="ADAL" clId="{F8507223-7041-48F9-8F04-B927FC45E50C}" dt="2023-01-31T21:17:08.839" v="105" actId="1076"/>
          <ac:spMkLst>
            <pc:docMk/>
            <pc:sldMk cId="1576969874" sldId="269"/>
            <ac:spMk id="5" creationId="{539AE5AA-B018-4B3C-B1D2-1EA34B191290}"/>
          </ac:spMkLst>
        </pc:spChg>
      </pc:sldChg>
      <pc:sldChg chg="addSp delSp modSp mod">
        <pc:chgData name="Dylan Lowe" userId="98a86775-52b1-42f9-b025-643402fba29b" providerId="ADAL" clId="{F8507223-7041-48F9-8F04-B927FC45E50C}" dt="2023-01-31T21:16:58.636" v="104" actId="1076"/>
        <pc:sldMkLst>
          <pc:docMk/>
          <pc:sldMk cId="1614032490" sldId="271"/>
        </pc:sldMkLst>
        <pc:spChg chg="mod">
          <ac:chgData name="Dylan Lowe" userId="98a86775-52b1-42f9-b025-643402fba29b" providerId="ADAL" clId="{F8507223-7041-48F9-8F04-B927FC45E50C}" dt="2023-01-31T21:16:22.956" v="96" actId="1076"/>
          <ac:spMkLst>
            <pc:docMk/>
            <pc:sldMk cId="1614032490" sldId="271"/>
            <ac:spMk id="11" creationId="{070D5468-CD83-427F-BBE2-A880D8D9070C}"/>
          </ac:spMkLst>
        </pc:spChg>
        <pc:spChg chg="mod">
          <ac:chgData name="Dylan Lowe" userId="98a86775-52b1-42f9-b025-643402fba29b" providerId="ADAL" clId="{F8507223-7041-48F9-8F04-B927FC45E50C}" dt="2023-01-31T21:16:58.636" v="104" actId="1076"/>
          <ac:spMkLst>
            <pc:docMk/>
            <pc:sldMk cId="1614032490" sldId="271"/>
            <ac:spMk id="12" creationId="{CE94F7AC-0DCA-4531-9E4F-83952B1A2E3C}"/>
          </ac:spMkLst>
        </pc:spChg>
        <pc:spChg chg="mod">
          <ac:chgData name="Dylan Lowe" userId="98a86775-52b1-42f9-b025-643402fba29b" providerId="ADAL" clId="{F8507223-7041-48F9-8F04-B927FC45E50C}" dt="2023-01-31T21:16:06.531" v="93" actId="1076"/>
          <ac:spMkLst>
            <pc:docMk/>
            <pc:sldMk cId="1614032490" sldId="271"/>
            <ac:spMk id="14" creationId="{3CB61A94-3108-439B-93AE-107F11717099}"/>
          </ac:spMkLst>
        </pc:spChg>
        <pc:spChg chg="add del mod">
          <ac:chgData name="Dylan Lowe" userId="98a86775-52b1-42f9-b025-643402fba29b" providerId="ADAL" clId="{F8507223-7041-48F9-8F04-B927FC45E50C}" dt="2023-01-31T21:16:43.660" v="103" actId="1076"/>
          <ac:spMkLst>
            <pc:docMk/>
            <pc:sldMk cId="1614032490" sldId="271"/>
            <ac:spMk id="18" creationId="{10B23480-5367-437F-977F-697751ACF32D}"/>
          </ac:spMkLst>
        </pc:spChg>
        <pc:spChg chg="mod">
          <ac:chgData name="Dylan Lowe" userId="98a86775-52b1-42f9-b025-643402fba29b" providerId="ADAL" clId="{F8507223-7041-48F9-8F04-B927FC45E50C}" dt="2023-01-31T21:16:30.132" v="98" actId="1076"/>
          <ac:spMkLst>
            <pc:docMk/>
            <pc:sldMk cId="1614032490" sldId="271"/>
            <ac:spMk id="19" creationId="{0C80F614-49CA-445C-8F8B-630E31C088F2}"/>
          </ac:spMkLst>
        </pc:spChg>
        <pc:picChg chg="mod">
          <ac:chgData name="Dylan Lowe" userId="98a86775-52b1-42f9-b025-643402fba29b" providerId="ADAL" clId="{F8507223-7041-48F9-8F04-B927FC45E50C}" dt="2023-01-31T21:16:32.308" v="100" actId="1076"/>
          <ac:picMkLst>
            <pc:docMk/>
            <pc:sldMk cId="1614032490" sldId="271"/>
            <ac:picMk id="8" creationId="{CA563728-73BE-4929-BACA-05B659D8A216}"/>
          </ac:picMkLst>
        </pc:picChg>
        <pc:picChg chg="mod">
          <ac:chgData name="Dylan Lowe" userId="98a86775-52b1-42f9-b025-643402fba29b" providerId="ADAL" clId="{F8507223-7041-48F9-8F04-B927FC45E50C}" dt="2023-01-31T21:16:30.132" v="98" actId="1076"/>
          <ac:picMkLst>
            <pc:docMk/>
            <pc:sldMk cId="1614032490" sldId="271"/>
            <ac:picMk id="16" creationId="{BFC57498-48D6-4263-8AF6-D29911723F01}"/>
          </ac:picMkLst>
        </pc:picChg>
      </pc:sldChg>
      <pc:sldChg chg="modSp mod">
        <pc:chgData name="Dylan Lowe" userId="98a86775-52b1-42f9-b025-643402fba29b" providerId="ADAL" clId="{F8507223-7041-48F9-8F04-B927FC45E50C}" dt="2023-01-31T21:17:36.911" v="110" actId="14100"/>
        <pc:sldMkLst>
          <pc:docMk/>
          <pc:sldMk cId="2850377492" sldId="272"/>
        </pc:sldMkLst>
        <pc:spChg chg="mod">
          <ac:chgData name="Dylan Lowe" userId="98a86775-52b1-42f9-b025-643402fba29b" providerId="ADAL" clId="{F8507223-7041-48F9-8F04-B927FC45E50C}" dt="2023-01-31T21:17:21.820" v="107" actId="1076"/>
          <ac:spMkLst>
            <pc:docMk/>
            <pc:sldMk cId="2850377492" sldId="272"/>
            <ac:spMk id="3" creationId="{00000000-0000-0000-0000-000000000000}"/>
          </ac:spMkLst>
        </pc:spChg>
        <pc:spChg chg="mod">
          <ac:chgData name="Dylan Lowe" userId="98a86775-52b1-42f9-b025-643402fba29b" providerId="ADAL" clId="{F8507223-7041-48F9-8F04-B927FC45E50C}" dt="2023-01-31T21:17:25.872" v="108" actId="1076"/>
          <ac:spMkLst>
            <pc:docMk/>
            <pc:sldMk cId="2850377492" sldId="272"/>
            <ac:spMk id="5" creationId="{C7863E3B-283D-DEC4-CC30-3BDA3DD1FBFB}"/>
          </ac:spMkLst>
        </pc:spChg>
        <pc:spChg chg="mod">
          <ac:chgData name="Dylan Lowe" userId="98a86775-52b1-42f9-b025-643402fba29b" providerId="ADAL" clId="{F8507223-7041-48F9-8F04-B927FC45E50C}" dt="2023-01-31T21:17:36.911" v="110" actId="14100"/>
          <ac:spMkLst>
            <pc:docMk/>
            <pc:sldMk cId="2850377492" sldId="272"/>
            <ac:spMk id="7" creationId="{3BD01D27-6AB6-C88F-1B98-1720246BA72B}"/>
          </ac:spMkLst>
        </pc:spChg>
        <pc:spChg chg="mod">
          <ac:chgData name="Dylan Lowe" userId="98a86775-52b1-42f9-b025-643402fba29b" providerId="ADAL" clId="{F8507223-7041-48F9-8F04-B927FC45E50C}" dt="2023-01-31T21:17:18.920" v="106" actId="1076"/>
          <ac:spMkLst>
            <pc:docMk/>
            <pc:sldMk cId="2850377492" sldId="272"/>
            <ac:spMk id="9" creationId="{9BEC6B76-6127-4C71-4869-C100056869AB}"/>
          </ac:spMkLst>
        </pc:spChg>
      </pc:sldChg>
      <pc:sldChg chg="modSp">
        <pc:chgData name="Dylan Lowe" userId="98a86775-52b1-42f9-b025-643402fba29b" providerId="ADAL" clId="{F8507223-7041-48F9-8F04-B927FC45E50C}" dt="2023-01-31T21:12:02.036" v="14" actId="1076"/>
        <pc:sldMkLst>
          <pc:docMk/>
          <pc:sldMk cId="1525668726" sldId="278"/>
        </pc:sldMkLst>
        <pc:picChg chg="mod">
          <ac:chgData name="Dylan Lowe" userId="98a86775-52b1-42f9-b025-643402fba29b" providerId="ADAL" clId="{F8507223-7041-48F9-8F04-B927FC45E50C}" dt="2023-01-31T21:12:02.036" v="14" actId="1076"/>
          <ac:picMkLst>
            <pc:docMk/>
            <pc:sldMk cId="1525668726" sldId="278"/>
            <ac:picMk id="1026" creationId="{7DC2E037-F041-4329-88E9-B593AE2426DC}"/>
          </ac:picMkLst>
        </pc:picChg>
      </pc:sldChg>
      <pc:sldChg chg="modSp mod">
        <pc:chgData name="Dylan Lowe" userId="98a86775-52b1-42f9-b025-643402fba29b" providerId="ADAL" clId="{F8507223-7041-48F9-8F04-B927FC45E50C}" dt="2023-01-31T21:11:42.873" v="12" actId="1076"/>
        <pc:sldMkLst>
          <pc:docMk/>
          <pc:sldMk cId="4280626218" sldId="280"/>
        </pc:sldMkLst>
        <pc:spChg chg="mod">
          <ac:chgData name="Dylan Lowe" userId="98a86775-52b1-42f9-b025-643402fba29b" providerId="ADAL" clId="{F8507223-7041-48F9-8F04-B927FC45E50C}" dt="2023-01-31T21:11:42.873" v="12" actId="1076"/>
          <ac:spMkLst>
            <pc:docMk/>
            <pc:sldMk cId="4280626218" sldId="280"/>
            <ac:spMk id="7" creationId="{00000000-0000-0000-0000-000000000000}"/>
          </ac:spMkLst>
        </pc:spChg>
        <pc:picChg chg="mod">
          <ac:chgData name="Dylan Lowe" userId="98a86775-52b1-42f9-b025-643402fba29b" providerId="ADAL" clId="{F8507223-7041-48F9-8F04-B927FC45E50C}" dt="2023-01-31T21:11:35.010" v="11" actId="1076"/>
          <ac:picMkLst>
            <pc:docMk/>
            <pc:sldMk cId="4280626218" sldId="280"/>
            <ac:picMk id="6" creationId="{0C32AD1C-0CFB-444E-8EE4-184A4D6230F7}"/>
          </ac:picMkLst>
        </pc:picChg>
      </pc:sldChg>
      <pc:sldChg chg="addSp delSp modSp mod">
        <pc:chgData name="Dylan Lowe" userId="98a86775-52b1-42f9-b025-643402fba29b" providerId="ADAL" clId="{F8507223-7041-48F9-8F04-B927FC45E50C}" dt="2023-01-31T21:24:31.639" v="191" actId="1076"/>
        <pc:sldMkLst>
          <pc:docMk/>
          <pc:sldMk cId="4197920873" sldId="281"/>
        </pc:sldMkLst>
        <pc:spChg chg="mod">
          <ac:chgData name="Dylan Lowe" userId="98a86775-52b1-42f9-b025-643402fba29b" providerId="ADAL" clId="{F8507223-7041-48F9-8F04-B927FC45E50C}" dt="2023-01-31T21:23:56.110" v="179" actId="14826"/>
          <ac:spMkLst>
            <pc:docMk/>
            <pc:sldMk cId="4197920873" sldId="281"/>
            <ac:spMk id="22" creationId="{9B9ACF55-C7CC-4B31-BC2A-1120414AEB0A}"/>
          </ac:spMkLst>
        </pc:spChg>
        <pc:spChg chg="mod">
          <ac:chgData name="Dylan Lowe" userId="98a86775-52b1-42f9-b025-643402fba29b" providerId="ADAL" clId="{F8507223-7041-48F9-8F04-B927FC45E50C}" dt="2023-01-31T21:23:56.110" v="179" actId="14826"/>
          <ac:spMkLst>
            <pc:docMk/>
            <pc:sldMk cId="4197920873" sldId="281"/>
            <ac:spMk id="23" creationId="{BA3E5A2F-C702-464E-9D7A-E8B610FA3EF1}"/>
          </ac:spMkLst>
        </pc:spChg>
        <pc:spChg chg="mod">
          <ac:chgData name="Dylan Lowe" userId="98a86775-52b1-42f9-b025-643402fba29b" providerId="ADAL" clId="{F8507223-7041-48F9-8F04-B927FC45E50C}" dt="2023-01-31T21:23:56.110" v="179" actId="14826"/>
          <ac:spMkLst>
            <pc:docMk/>
            <pc:sldMk cId="4197920873" sldId="281"/>
            <ac:spMk id="24" creationId="{FFF4C705-3D17-457C-BAEB-EF8B4E31A639}"/>
          </ac:spMkLst>
        </pc:spChg>
        <pc:spChg chg="mod">
          <ac:chgData name="Dylan Lowe" userId="98a86775-52b1-42f9-b025-643402fba29b" providerId="ADAL" clId="{F8507223-7041-48F9-8F04-B927FC45E50C}" dt="2023-01-31T21:23:56.110" v="179" actId="14826"/>
          <ac:spMkLst>
            <pc:docMk/>
            <pc:sldMk cId="4197920873" sldId="281"/>
            <ac:spMk id="25" creationId="{DC332E21-C52A-44B0-B079-F14FF70F8533}"/>
          </ac:spMkLst>
        </pc:spChg>
        <pc:spChg chg="mod">
          <ac:chgData name="Dylan Lowe" userId="98a86775-52b1-42f9-b025-643402fba29b" providerId="ADAL" clId="{F8507223-7041-48F9-8F04-B927FC45E50C}" dt="2023-01-31T21:23:56.110" v="179" actId="14826"/>
          <ac:spMkLst>
            <pc:docMk/>
            <pc:sldMk cId="4197920873" sldId="281"/>
            <ac:spMk id="26" creationId="{EB341C9C-226C-4566-A5A2-1BF11C6B6E5C}"/>
          </ac:spMkLst>
        </pc:spChg>
        <pc:grpChg chg="mod">
          <ac:chgData name="Dylan Lowe" userId="98a86775-52b1-42f9-b025-643402fba29b" providerId="ADAL" clId="{F8507223-7041-48F9-8F04-B927FC45E50C}" dt="2023-01-31T21:23:56.110" v="179" actId="14826"/>
          <ac:grpSpMkLst>
            <pc:docMk/>
            <pc:sldMk cId="4197920873" sldId="281"/>
            <ac:grpSpMk id="27" creationId="{39B7FF56-624E-46AB-92C0-44362C50093A}"/>
          </ac:grpSpMkLst>
        </pc:grpChg>
        <pc:picChg chg="add del mod">
          <ac:chgData name="Dylan Lowe" userId="98a86775-52b1-42f9-b025-643402fba29b" providerId="ADAL" clId="{F8507223-7041-48F9-8F04-B927FC45E50C}" dt="2023-01-31T21:24:31.639" v="191" actId="1076"/>
          <ac:picMkLst>
            <pc:docMk/>
            <pc:sldMk cId="4197920873" sldId="281"/>
            <ac:picMk id="21" creationId="{59C0242D-2F4F-42E5-8CAC-6B728B304CC8}"/>
          </ac:picMkLst>
        </pc:picChg>
      </pc:sldChg>
      <pc:sldChg chg="modSp mod">
        <pc:chgData name="Dylan Lowe" userId="98a86775-52b1-42f9-b025-643402fba29b" providerId="ADAL" clId="{F8507223-7041-48F9-8F04-B927FC45E50C}" dt="2023-01-31T21:19:00.064" v="129" actId="1076"/>
        <pc:sldMkLst>
          <pc:docMk/>
          <pc:sldMk cId="2993962598" sldId="282"/>
        </pc:sldMkLst>
        <pc:spChg chg="mod">
          <ac:chgData name="Dylan Lowe" userId="98a86775-52b1-42f9-b025-643402fba29b" providerId="ADAL" clId="{F8507223-7041-48F9-8F04-B927FC45E50C}" dt="2023-01-31T21:19:00.064" v="129" actId="1076"/>
          <ac:spMkLst>
            <pc:docMk/>
            <pc:sldMk cId="2993962598" sldId="282"/>
            <ac:spMk id="4" creationId="{88048670-20B9-BB19-2215-D3B8F3829644}"/>
          </ac:spMkLst>
        </pc:spChg>
        <pc:spChg chg="mod">
          <ac:chgData name="Dylan Lowe" userId="98a86775-52b1-42f9-b025-643402fba29b" providerId="ADAL" clId="{F8507223-7041-48F9-8F04-B927FC45E50C}" dt="2023-01-31T21:18:50.156" v="126" actId="1076"/>
          <ac:spMkLst>
            <pc:docMk/>
            <pc:sldMk cId="2993962598" sldId="282"/>
            <ac:spMk id="5" creationId="{2948914B-9169-680F-872A-5A8FA04DDF27}"/>
          </ac:spMkLst>
        </pc:spChg>
        <pc:spChg chg="mod">
          <ac:chgData name="Dylan Lowe" userId="98a86775-52b1-42f9-b025-643402fba29b" providerId="ADAL" clId="{F8507223-7041-48F9-8F04-B927FC45E50C}" dt="2023-01-31T21:18:55.307" v="128" actId="1076"/>
          <ac:spMkLst>
            <pc:docMk/>
            <pc:sldMk cId="2993962598" sldId="282"/>
            <ac:spMk id="18" creationId="{C4C8B2B5-34E4-43D2-9AF5-BAE6869A7EDC}"/>
          </ac:spMkLst>
        </pc:spChg>
      </pc:sldChg>
      <pc:sldChg chg="modSp mod">
        <pc:chgData name="Dylan Lowe" userId="98a86775-52b1-42f9-b025-643402fba29b" providerId="ADAL" clId="{F8507223-7041-48F9-8F04-B927FC45E50C}" dt="2023-01-31T21:15:15.383" v="83" actId="14100"/>
        <pc:sldMkLst>
          <pc:docMk/>
          <pc:sldMk cId="227460577" sldId="283"/>
        </pc:sldMkLst>
        <pc:spChg chg="mod">
          <ac:chgData name="Dylan Lowe" userId="98a86775-52b1-42f9-b025-643402fba29b" providerId="ADAL" clId="{F8507223-7041-48F9-8F04-B927FC45E50C}" dt="2023-01-31T21:15:15.383" v="83" actId="14100"/>
          <ac:spMkLst>
            <pc:docMk/>
            <pc:sldMk cId="227460577" sldId="283"/>
            <ac:spMk id="3" creationId="{FCBC1EC7-85DE-A917-8779-9F619430E1ED}"/>
          </ac:spMkLst>
        </pc:spChg>
      </pc:sldChg>
      <pc:sldChg chg="modSp mod">
        <pc:chgData name="Dylan Lowe" userId="98a86775-52b1-42f9-b025-643402fba29b" providerId="ADAL" clId="{F8507223-7041-48F9-8F04-B927FC45E50C}" dt="2023-01-31T21:20:26.535" v="147" actId="1076"/>
        <pc:sldMkLst>
          <pc:docMk/>
          <pc:sldMk cId="2309820699" sldId="284"/>
        </pc:sldMkLst>
        <pc:spChg chg="mod">
          <ac:chgData name="Dylan Lowe" userId="98a86775-52b1-42f9-b025-643402fba29b" providerId="ADAL" clId="{F8507223-7041-48F9-8F04-B927FC45E50C}" dt="2023-01-31T21:19:53.471" v="140" actId="1076"/>
          <ac:spMkLst>
            <pc:docMk/>
            <pc:sldMk cId="2309820699" sldId="284"/>
            <ac:spMk id="13" creationId="{703BFF09-D363-C849-0CC4-2B41887CA584}"/>
          </ac:spMkLst>
        </pc:spChg>
        <pc:spChg chg="mod">
          <ac:chgData name="Dylan Lowe" userId="98a86775-52b1-42f9-b025-643402fba29b" providerId="ADAL" clId="{F8507223-7041-48F9-8F04-B927FC45E50C}" dt="2023-01-31T21:20:26.535" v="147" actId="1076"/>
          <ac:spMkLst>
            <pc:docMk/>
            <pc:sldMk cId="2309820699" sldId="284"/>
            <ac:spMk id="14" creationId="{6F5D6249-45F6-D49D-0E79-0D05A02D5B9F}"/>
          </ac:spMkLst>
        </pc:spChg>
      </pc:sldChg>
      <pc:sldChg chg="modSp mod">
        <pc:chgData name="Dylan Lowe" userId="98a86775-52b1-42f9-b025-643402fba29b" providerId="ADAL" clId="{F8507223-7041-48F9-8F04-B927FC45E50C}" dt="2023-01-31T21:19:38.487" v="139" actId="1076"/>
        <pc:sldMkLst>
          <pc:docMk/>
          <pc:sldMk cId="3098699240" sldId="285"/>
        </pc:sldMkLst>
        <pc:spChg chg="mod">
          <ac:chgData name="Dylan Lowe" userId="98a86775-52b1-42f9-b025-643402fba29b" providerId="ADAL" clId="{F8507223-7041-48F9-8F04-B927FC45E50C}" dt="2023-01-31T21:19:28.001" v="135" actId="1076"/>
          <ac:spMkLst>
            <pc:docMk/>
            <pc:sldMk cId="3098699240" sldId="285"/>
            <ac:spMk id="4" creationId="{88048670-20B9-BB19-2215-D3B8F3829644}"/>
          </ac:spMkLst>
        </pc:spChg>
        <pc:spChg chg="mod">
          <ac:chgData name="Dylan Lowe" userId="98a86775-52b1-42f9-b025-643402fba29b" providerId="ADAL" clId="{F8507223-7041-48F9-8F04-B927FC45E50C}" dt="2023-01-31T21:19:38.487" v="139" actId="1076"/>
          <ac:spMkLst>
            <pc:docMk/>
            <pc:sldMk cId="3098699240" sldId="285"/>
            <ac:spMk id="5" creationId="{2948914B-9169-680F-872A-5A8FA04DDF27}"/>
          </ac:spMkLst>
        </pc:spChg>
        <pc:spChg chg="mod">
          <ac:chgData name="Dylan Lowe" userId="98a86775-52b1-42f9-b025-643402fba29b" providerId="ADAL" clId="{F8507223-7041-48F9-8F04-B927FC45E50C}" dt="2023-01-31T21:19:25.289" v="133" actId="1076"/>
          <ac:spMkLst>
            <pc:docMk/>
            <pc:sldMk cId="3098699240" sldId="285"/>
            <ac:spMk id="6" creationId="{DB72C4A1-CBC0-C8BE-21C0-7ECF9D1A0E5A}"/>
          </ac:spMkLst>
        </pc:spChg>
        <pc:spChg chg="mod">
          <ac:chgData name="Dylan Lowe" userId="98a86775-52b1-42f9-b025-643402fba29b" providerId="ADAL" clId="{F8507223-7041-48F9-8F04-B927FC45E50C}" dt="2023-01-31T21:19:35.688" v="138" actId="1076"/>
          <ac:spMkLst>
            <pc:docMk/>
            <pc:sldMk cId="3098699240" sldId="285"/>
            <ac:spMk id="18" creationId="{C4C8B2B5-34E4-43D2-9AF5-BAE6869A7E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71FC68-A423-4603-B543-BDA0CA328529}" type="datetimeFigureOut">
              <a:rPr lang="en-US" smtClean="0"/>
              <a:t>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E09D54-2722-4FE9-99D0-EE96DA54468F}" type="slidenum">
              <a:rPr lang="en-US" smtClean="0"/>
              <a:t>‹#›</a:t>
            </a:fld>
            <a:endParaRPr lang="en-US"/>
          </a:p>
        </p:txBody>
      </p:sp>
    </p:spTree>
    <p:extLst>
      <p:ext uri="{BB962C8B-B14F-4D97-AF65-F5344CB8AC3E}">
        <p14:creationId xmlns:p14="http://schemas.microsoft.com/office/powerpoint/2010/main" val="3565125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51230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photos of kids</a:t>
            </a:r>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6528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698517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57852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51108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28443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743770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29088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283412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229427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19379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98437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9932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6044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6025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36825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tabLst>
                <a:tab pos="2743200" algn="ctr"/>
                <a:tab pos="5486400" algn="r"/>
              </a:tabLst>
            </a:pPr>
            <a:r>
              <a:rPr lang="en-US" sz="1200" b="1" u="sng" dirty="0">
                <a:solidFill>
                  <a:schemeClr val="bg1"/>
                </a:solidFill>
                <a:effectLst/>
                <a:latin typeface="Palatino Linotype" panose="02040502050505030304" pitchFamily="18" charset="0"/>
              </a:rPr>
              <a:t>NORTH AMERICA:</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CALIFORNIA ∙ The Painted Turtle</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COLORADO ∙ Roundup River Ranch</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CONNECTICUT ∙ The Hole in the Wall Gang Camp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FLORIDA ∙ Camp Boggy Creek</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MICHIGAN ∙ North Star Reach</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NEW YORK ∙ Double H Ranch</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NORTH CAROLINA ∙ Victory Junction</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OHIO ∙ Flying Horse Farms</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WASHINGTON ∙ Camp Korey</a:t>
            </a:r>
          </a:p>
          <a:p>
            <a:pPr marL="0" marR="0" algn="l">
              <a:spcBef>
                <a:spcPts val="0"/>
              </a:spcBef>
              <a:spcAft>
                <a:spcPts val="0"/>
              </a:spcAft>
              <a:tabLst>
                <a:tab pos="2743200" algn="ctr"/>
                <a:tab pos="5486400" algn="r"/>
              </a:tabLst>
            </a:pPr>
            <a:endParaRPr lang="en-US" sz="1200" b="1" dirty="0">
              <a:solidFill>
                <a:schemeClr val="bg1"/>
              </a:solidFill>
              <a:effectLst/>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tab pos="2743200" algn="ctr"/>
                <a:tab pos="5486400" algn="r"/>
              </a:tabLst>
              <a:defRPr/>
            </a:pPr>
            <a:r>
              <a:rPr lang="en-US" sz="1200" b="1" u="sng" dirty="0">
                <a:solidFill>
                  <a:schemeClr val="bg1"/>
                </a:solidFill>
                <a:effectLst/>
                <a:latin typeface="Palatino Linotype" panose="02040502050505030304" pitchFamily="18" charset="0"/>
              </a:rPr>
              <a:t>MIDDLE EAST:</a:t>
            </a:r>
            <a:br>
              <a:rPr lang="en-US" sz="1200" b="1" dirty="0">
                <a:solidFill>
                  <a:schemeClr val="bg1"/>
                </a:solidFill>
                <a:effectLst/>
                <a:latin typeface="Palatino Linotype" panose="02040502050505030304" pitchFamily="18" charset="0"/>
              </a:rPr>
            </a:br>
            <a:r>
              <a:rPr lang="en-US" sz="1200" b="1" dirty="0">
                <a:solidFill>
                  <a:schemeClr val="bg1"/>
                </a:solidFill>
                <a:effectLst/>
                <a:latin typeface="Palatino Linotype" panose="02040502050505030304" pitchFamily="18" charset="0"/>
              </a:rPr>
              <a:t>ISRAEL ∙ Jordan River Village</a:t>
            </a:r>
          </a:p>
          <a:p>
            <a:pPr marL="0" marR="0" indent="0" algn="l" defTabSz="914400" rtl="0" eaLnBrk="1" fontAlgn="auto" latinLnBrk="0" hangingPunct="1">
              <a:lnSpc>
                <a:spcPct val="100000"/>
              </a:lnSpc>
              <a:spcBef>
                <a:spcPts val="0"/>
              </a:spcBef>
              <a:spcAft>
                <a:spcPts val="0"/>
              </a:spcAft>
              <a:buClrTx/>
              <a:buSzTx/>
              <a:buFontTx/>
              <a:buNone/>
              <a:tabLst>
                <a:tab pos="2743200" algn="ctr"/>
                <a:tab pos="5486400" algn="r"/>
              </a:tabLst>
              <a:defRPr/>
            </a:pPr>
            <a:endParaRPr lang="en-US" sz="1200" b="1" dirty="0">
              <a:solidFill>
                <a:schemeClr val="bg1"/>
              </a:solidFill>
              <a:effectLst/>
              <a:latin typeface="Palatino Linotype" panose="02040502050505030304" pitchFamily="18" charset="0"/>
            </a:endParaRPr>
          </a:p>
          <a:p>
            <a:pPr marL="0" marR="0" algn="l">
              <a:spcBef>
                <a:spcPts val="0"/>
              </a:spcBef>
              <a:spcAft>
                <a:spcPts val="0"/>
              </a:spcAft>
              <a:tabLst>
                <a:tab pos="2743200" algn="ctr"/>
                <a:tab pos="5486400" algn="r"/>
              </a:tabLst>
            </a:pPr>
            <a:r>
              <a:rPr lang="en-US" sz="1200" b="1" u="sng" dirty="0">
                <a:solidFill>
                  <a:schemeClr val="bg1"/>
                </a:solidFill>
                <a:effectLst/>
                <a:latin typeface="Palatino Linotype" panose="02040502050505030304" pitchFamily="18" charset="0"/>
              </a:rPr>
              <a:t>EUROPE:</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FRANCE ∙ </a:t>
            </a:r>
            <a:r>
              <a:rPr lang="en-US" sz="1200" b="1" dirty="0" err="1">
                <a:solidFill>
                  <a:schemeClr val="bg1"/>
                </a:solidFill>
                <a:effectLst/>
                <a:latin typeface="Palatino Linotype" panose="02040502050505030304" pitchFamily="18" charset="0"/>
              </a:rPr>
              <a:t>L’Envol</a:t>
            </a:r>
            <a:endParaRPr lang="en-US" sz="1200" b="1" dirty="0">
              <a:solidFill>
                <a:schemeClr val="bg1"/>
              </a:solidFill>
              <a:effectLst/>
              <a:latin typeface="Palatino Linotype" panose="02040502050505030304" pitchFamily="18" charset="0"/>
            </a:endParaRP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HUNGARY ∙ </a:t>
            </a:r>
            <a:r>
              <a:rPr lang="en-US" sz="1200" b="1" dirty="0" err="1">
                <a:solidFill>
                  <a:schemeClr val="bg1"/>
                </a:solidFill>
                <a:effectLst/>
                <a:latin typeface="Palatino Linotype" panose="02040502050505030304" pitchFamily="18" charset="0"/>
              </a:rPr>
              <a:t>Bátor</a:t>
            </a:r>
            <a:r>
              <a:rPr lang="en-US" sz="1200" b="1" dirty="0">
                <a:solidFill>
                  <a:schemeClr val="bg1"/>
                </a:solidFill>
                <a:effectLst/>
                <a:latin typeface="Palatino Linotype" panose="02040502050505030304" pitchFamily="18" charset="0"/>
              </a:rPr>
              <a:t> </a:t>
            </a:r>
            <a:r>
              <a:rPr lang="en-US" sz="1200" b="1" dirty="0" err="1">
                <a:solidFill>
                  <a:schemeClr val="bg1"/>
                </a:solidFill>
                <a:effectLst/>
                <a:latin typeface="Palatino Linotype" panose="02040502050505030304" pitchFamily="18" charset="0"/>
              </a:rPr>
              <a:t>Tábor</a:t>
            </a:r>
            <a:br>
              <a:rPr lang="en-US" sz="1200" b="1" dirty="0">
                <a:solidFill>
                  <a:schemeClr val="bg1"/>
                </a:solidFill>
                <a:effectLst/>
                <a:latin typeface="Palatino Linotype" panose="02040502050505030304" pitchFamily="18" charset="0"/>
              </a:rPr>
            </a:br>
            <a:r>
              <a:rPr lang="en-US" sz="1200" b="1" dirty="0">
                <a:solidFill>
                  <a:schemeClr val="bg1"/>
                </a:solidFill>
                <a:effectLst/>
                <a:latin typeface="Palatino Linotype" panose="02040502050505030304" pitchFamily="18" charset="0"/>
              </a:rPr>
              <a:t>IRELAND ∙ </a:t>
            </a:r>
            <a:r>
              <a:rPr lang="en-US" sz="1200" b="1" dirty="0" err="1">
                <a:solidFill>
                  <a:schemeClr val="bg1"/>
                </a:solidFill>
                <a:effectLst/>
                <a:latin typeface="Palatino Linotype" panose="02040502050505030304" pitchFamily="18" charset="0"/>
              </a:rPr>
              <a:t>Barretstown</a:t>
            </a:r>
            <a:endParaRPr lang="en-US" sz="1200" b="1" dirty="0">
              <a:solidFill>
                <a:schemeClr val="bg1"/>
              </a:solidFill>
              <a:effectLst/>
              <a:latin typeface="Palatino Linotype" panose="02040502050505030304" pitchFamily="18" charset="0"/>
            </a:endParaRP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ITALY ∙ Dynamo Camp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UNITED KINGDOM ∙ Over The Wall</a:t>
            </a:r>
          </a:p>
          <a:p>
            <a:pPr marL="0" marR="0" algn="l">
              <a:spcBef>
                <a:spcPts val="0"/>
              </a:spcBef>
              <a:spcAft>
                <a:spcPts val="0"/>
              </a:spcAft>
              <a:tabLst>
                <a:tab pos="2743200" algn="ctr"/>
                <a:tab pos="5486400" algn="r"/>
              </a:tabLst>
            </a:pPr>
            <a:endParaRPr lang="en-US" sz="1200" b="1" dirty="0">
              <a:solidFill>
                <a:schemeClr val="bg1"/>
              </a:solidFill>
              <a:effectLst/>
              <a:latin typeface="Palatino Linotype" panose="02040502050505030304" pitchFamily="18" charset="0"/>
            </a:endParaRPr>
          </a:p>
          <a:p>
            <a:pPr marL="0" marR="0" algn="l">
              <a:spcBef>
                <a:spcPts val="0"/>
              </a:spcBef>
              <a:spcAft>
                <a:spcPts val="0"/>
              </a:spcAft>
              <a:tabLst>
                <a:tab pos="2743200" algn="ctr"/>
                <a:tab pos="5486400" algn="r"/>
              </a:tabLst>
            </a:pPr>
            <a:r>
              <a:rPr lang="en-US" sz="1200" b="1" u="sng" dirty="0">
                <a:solidFill>
                  <a:schemeClr val="bg1"/>
                </a:solidFill>
                <a:effectLst/>
                <a:latin typeface="Palatino Linotype" panose="02040502050505030304" pitchFamily="18" charset="0"/>
              </a:rPr>
              <a:t>CARIBBEAN:</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HAITI ∙ Kan </a:t>
            </a:r>
            <a:r>
              <a:rPr lang="en-US" sz="1200" b="1" dirty="0" err="1">
                <a:solidFill>
                  <a:schemeClr val="bg1"/>
                </a:solidFill>
                <a:effectLst/>
                <a:latin typeface="Palatino Linotype" panose="02040502050505030304" pitchFamily="18" charset="0"/>
              </a:rPr>
              <a:t>Etwal</a:t>
            </a:r>
            <a:r>
              <a:rPr lang="en-US" sz="1200" b="1" baseline="0" dirty="0">
                <a:solidFill>
                  <a:schemeClr val="bg1"/>
                </a:solidFill>
                <a:effectLst/>
                <a:latin typeface="Palatino Linotype" panose="02040502050505030304" pitchFamily="18" charset="0"/>
              </a:rPr>
              <a:t> - </a:t>
            </a:r>
            <a:r>
              <a:rPr lang="en-US" sz="1200" b="1" dirty="0">
                <a:solidFill>
                  <a:schemeClr val="bg1"/>
                </a:solidFill>
                <a:effectLst/>
                <a:latin typeface="Palatino Linotype" panose="02040502050505030304" pitchFamily="18" charset="0"/>
              </a:rPr>
              <a:t>Camp of Stars</a:t>
            </a:r>
            <a:r>
              <a:rPr lang="en-US" sz="1200" b="1" baseline="0" dirty="0">
                <a:solidFill>
                  <a:schemeClr val="bg1"/>
                </a:solidFill>
                <a:effectLst/>
                <a:latin typeface="Palatino Linotype" panose="02040502050505030304" pitchFamily="18" charset="0"/>
              </a:rPr>
              <a:t> (</a:t>
            </a:r>
            <a:r>
              <a:rPr lang="en-US" sz="1200" b="1" dirty="0">
                <a:solidFill>
                  <a:schemeClr val="bg1"/>
                </a:solidFill>
                <a:effectLst/>
                <a:latin typeface="Palatino Linotype" panose="02040502050505030304" pitchFamily="18" charset="0"/>
              </a:rPr>
              <a:t>GPP)</a:t>
            </a:r>
          </a:p>
          <a:p>
            <a:pPr marL="0" marR="0" algn="l">
              <a:spcBef>
                <a:spcPts val="0"/>
              </a:spcBef>
              <a:spcAft>
                <a:spcPts val="0"/>
              </a:spcAft>
              <a:tabLst>
                <a:tab pos="2743200" algn="ctr"/>
                <a:tab pos="5486400" algn="r"/>
              </a:tabLst>
            </a:pPr>
            <a:endParaRPr lang="en-US" sz="1200" b="1" dirty="0">
              <a:solidFill>
                <a:schemeClr val="bg1"/>
              </a:solidFill>
              <a:effectLst/>
              <a:latin typeface="Palatino Linotype" panose="02040502050505030304" pitchFamily="18" charset="0"/>
            </a:endParaRPr>
          </a:p>
          <a:p>
            <a:pPr marL="0" marR="0" algn="l">
              <a:lnSpc>
                <a:spcPct val="115000"/>
              </a:lnSpc>
              <a:spcBef>
                <a:spcPts val="0"/>
              </a:spcBef>
              <a:spcAft>
                <a:spcPts val="0"/>
              </a:spcAft>
            </a:pPr>
            <a:r>
              <a:rPr lang="en-US" sz="1200" b="1" u="sng" dirty="0">
                <a:solidFill>
                  <a:schemeClr val="bg1"/>
                </a:solidFill>
                <a:effectLst/>
                <a:latin typeface="Palatino Linotype" panose="02040502050505030304" pitchFamily="18" charset="0"/>
              </a:rPr>
              <a:t>AFRICA: </a:t>
            </a:r>
          </a:p>
          <a:p>
            <a:pPr marL="0" marR="0" indent="0" algn="l" defTabSz="914400" rtl="0" eaLnBrk="1" fontAlgn="auto" latinLnBrk="0" hangingPunct="1">
              <a:lnSpc>
                <a:spcPct val="100000"/>
              </a:lnSpc>
              <a:spcBef>
                <a:spcPts val="0"/>
              </a:spcBef>
              <a:spcAft>
                <a:spcPts val="0"/>
              </a:spcAft>
              <a:buClrTx/>
              <a:buSzTx/>
              <a:buFontTx/>
              <a:buNone/>
              <a:tabLst>
                <a:tab pos="2743200" algn="ctr"/>
                <a:tab pos="5486400" algn="r"/>
              </a:tabLst>
              <a:defRPr/>
            </a:pPr>
            <a:r>
              <a:rPr lang="en-US" sz="1200" b="1" dirty="0">
                <a:solidFill>
                  <a:schemeClr val="bg1"/>
                </a:solidFill>
                <a:effectLst/>
                <a:latin typeface="Palatino Linotype" panose="02040502050505030304" pitchFamily="18" charset="0"/>
              </a:rPr>
              <a:t>BOTSWANA ∙ Camp Hope (GPP)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ETHIOPIA ∙ Camp Addis (GPP)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LESOTHO ∙ Camp ‘</a:t>
            </a:r>
            <a:r>
              <a:rPr lang="en-US" sz="1200" b="1" dirty="0" err="1">
                <a:solidFill>
                  <a:schemeClr val="bg1"/>
                </a:solidFill>
                <a:effectLst/>
                <a:latin typeface="Palatino Linotype" panose="02040502050505030304" pitchFamily="18" charset="0"/>
              </a:rPr>
              <a:t>Mamohato</a:t>
            </a:r>
            <a:r>
              <a:rPr lang="en-US" sz="1200" b="1" dirty="0">
                <a:solidFill>
                  <a:schemeClr val="bg1"/>
                </a:solidFill>
                <a:effectLst/>
                <a:latin typeface="Palatino Linotype" panose="02040502050505030304" pitchFamily="18" charset="0"/>
              </a:rPr>
              <a:t> (GPP)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MALAWI ∙ Camp Hope (GPP)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SOUTH AFRICA ∙ Just Footprints*</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SWAZILAND ∙ </a:t>
            </a:r>
            <a:r>
              <a:rPr lang="en-US" sz="1200" b="1" dirty="0" err="1">
                <a:solidFill>
                  <a:schemeClr val="bg1"/>
                </a:solidFill>
                <a:effectLst/>
                <a:latin typeface="Palatino Linotype" panose="02040502050505030304" pitchFamily="18" charset="0"/>
              </a:rPr>
              <a:t>Sivivane</a:t>
            </a:r>
            <a:r>
              <a:rPr lang="en-US" sz="1200" b="1" dirty="0">
                <a:solidFill>
                  <a:schemeClr val="bg1"/>
                </a:solidFill>
                <a:effectLst/>
                <a:latin typeface="Palatino Linotype" panose="02040502050505030304" pitchFamily="18" charset="0"/>
              </a:rPr>
              <a:t> Camp (GPP)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UGANDA ∙ </a:t>
            </a:r>
            <a:r>
              <a:rPr lang="en-US" sz="1200" b="1" dirty="0" err="1">
                <a:solidFill>
                  <a:schemeClr val="bg1"/>
                </a:solidFill>
                <a:effectLst/>
                <a:latin typeface="Palatino Linotype" panose="02040502050505030304" pitchFamily="18" charset="0"/>
              </a:rPr>
              <a:t>Sanyuka</a:t>
            </a:r>
            <a:r>
              <a:rPr lang="en-US" sz="1200" b="1" dirty="0">
                <a:solidFill>
                  <a:schemeClr val="bg1"/>
                </a:solidFill>
                <a:effectLst/>
                <a:latin typeface="Palatino Linotype" panose="02040502050505030304" pitchFamily="18" charset="0"/>
              </a:rPr>
              <a:t> Camp (GPP)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TANZANIA ∙ Salama Camp (GPP) </a:t>
            </a:r>
          </a:p>
          <a:p>
            <a:pPr marL="0" marR="0" algn="l">
              <a:spcBef>
                <a:spcPts val="0"/>
              </a:spcBef>
              <a:spcAft>
                <a:spcPts val="0"/>
              </a:spcAft>
              <a:tabLst>
                <a:tab pos="2743200" algn="ctr"/>
                <a:tab pos="5486400" algn="r"/>
              </a:tabLst>
            </a:pPr>
            <a:endParaRPr lang="en-US" sz="1200" b="1" dirty="0">
              <a:solidFill>
                <a:schemeClr val="bg1"/>
              </a:solidFill>
              <a:effectLst/>
              <a:latin typeface="Palatino Linotype" panose="02040502050505030304" pitchFamily="18" charset="0"/>
            </a:endParaRPr>
          </a:p>
          <a:p>
            <a:pPr marL="0" marR="0" algn="l">
              <a:spcBef>
                <a:spcPts val="0"/>
              </a:spcBef>
              <a:spcAft>
                <a:spcPts val="0"/>
              </a:spcAft>
              <a:tabLst>
                <a:tab pos="2743200" algn="ctr"/>
                <a:tab pos="5486400" algn="r"/>
              </a:tabLst>
            </a:pPr>
            <a:endParaRPr lang="en-US" sz="1200" b="1" dirty="0">
              <a:solidFill>
                <a:schemeClr val="bg1"/>
              </a:solidFill>
              <a:effectLst/>
              <a:latin typeface="Palatino Linotype" panose="02040502050505030304" pitchFamily="18" charset="0"/>
            </a:endParaRPr>
          </a:p>
          <a:p>
            <a:pPr marL="0" marR="0" algn="l">
              <a:spcBef>
                <a:spcPts val="0"/>
              </a:spcBef>
              <a:spcAft>
                <a:spcPts val="0"/>
              </a:spcAft>
              <a:tabLst>
                <a:tab pos="2743200" algn="ctr"/>
                <a:tab pos="5486400" algn="r"/>
              </a:tabLst>
            </a:pPr>
            <a:r>
              <a:rPr lang="en-US" sz="1200" b="1" u="sng" dirty="0">
                <a:solidFill>
                  <a:schemeClr val="bg1"/>
                </a:solidFill>
                <a:effectLst/>
                <a:latin typeface="Palatino Linotype" panose="02040502050505030304" pitchFamily="18" charset="0"/>
              </a:rPr>
              <a:t>ASIA:</a:t>
            </a:r>
          </a:p>
          <a:p>
            <a:pPr marL="0" marR="0" indent="0" algn="l" defTabSz="914400" rtl="0" eaLnBrk="1" fontAlgn="auto" latinLnBrk="0" hangingPunct="1">
              <a:lnSpc>
                <a:spcPct val="100000"/>
              </a:lnSpc>
              <a:spcBef>
                <a:spcPts val="0"/>
              </a:spcBef>
              <a:spcAft>
                <a:spcPts val="0"/>
              </a:spcAft>
              <a:buClrTx/>
              <a:buSzTx/>
              <a:buFontTx/>
              <a:buNone/>
              <a:tabLst>
                <a:tab pos="2743200" algn="ctr"/>
                <a:tab pos="5486400" algn="r"/>
              </a:tabLst>
              <a:defRPr/>
            </a:pPr>
            <a:r>
              <a:rPr lang="en-US" sz="1200" b="1" dirty="0">
                <a:solidFill>
                  <a:schemeClr val="bg1"/>
                </a:solidFill>
                <a:effectLst/>
                <a:latin typeface="Palatino Linotype" panose="02040502050505030304" pitchFamily="18" charset="0"/>
              </a:rPr>
              <a:t>CAMBODIA ∙ Camp Lotus (GPP)</a:t>
            </a:r>
            <a:br>
              <a:rPr lang="en-US" sz="1200" b="1" dirty="0">
                <a:solidFill>
                  <a:schemeClr val="bg1"/>
                </a:solidFill>
                <a:effectLst/>
                <a:latin typeface="Palatino Linotype" panose="02040502050505030304" pitchFamily="18" charset="0"/>
              </a:rPr>
            </a:br>
            <a:r>
              <a:rPr lang="en-US" sz="1200" b="1" dirty="0">
                <a:solidFill>
                  <a:schemeClr val="bg1"/>
                </a:solidFill>
                <a:effectLst/>
                <a:latin typeface="Palatino Linotype" panose="02040502050505030304" pitchFamily="18" charset="0"/>
              </a:rPr>
              <a:t>INDIA ∙ Camp Rainbow - Bangalore (GPP)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INDIA ∙ Camp Rainbow - Chennai (GPP)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JAPAN ∙ </a:t>
            </a:r>
            <a:r>
              <a:rPr lang="en-US" sz="1200" b="1" dirty="0" err="1">
                <a:solidFill>
                  <a:schemeClr val="bg1"/>
                </a:solidFill>
                <a:effectLst/>
                <a:latin typeface="Palatino Linotype" panose="02040502050505030304" pitchFamily="18" charset="0"/>
              </a:rPr>
              <a:t>Solaputi</a:t>
            </a:r>
            <a:r>
              <a:rPr lang="en-US" sz="1200" b="1" dirty="0">
                <a:solidFill>
                  <a:schemeClr val="bg1"/>
                </a:solidFill>
                <a:effectLst/>
                <a:latin typeface="Palatino Linotype" panose="02040502050505030304" pitchFamily="18" charset="0"/>
              </a:rPr>
              <a:t> Kids’ Camp*</a:t>
            </a: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VIETNAM ∙ Camp Colors of Love (GPP)</a:t>
            </a:r>
          </a:p>
          <a:p>
            <a:pPr marL="0" marR="0" algn="l">
              <a:spcBef>
                <a:spcPts val="0"/>
              </a:spcBef>
              <a:spcAft>
                <a:spcPts val="0"/>
              </a:spcAft>
              <a:tabLst>
                <a:tab pos="2743200" algn="ctr"/>
                <a:tab pos="5486400" algn="r"/>
              </a:tabLst>
            </a:pPr>
            <a:endParaRPr lang="en-US" sz="1200" b="1" dirty="0">
              <a:solidFill>
                <a:schemeClr val="bg1"/>
              </a:solidFill>
              <a:effectLst/>
              <a:latin typeface="Palatino Linotype" panose="02040502050505030304" pitchFamily="18" charset="0"/>
            </a:endParaRPr>
          </a:p>
          <a:p>
            <a:pPr marL="0" marR="0" algn="l">
              <a:spcBef>
                <a:spcPts val="0"/>
              </a:spcBef>
              <a:spcAft>
                <a:spcPts val="0"/>
              </a:spcAft>
              <a:tabLst>
                <a:tab pos="2743200" algn="ctr"/>
                <a:tab pos="5486400" algn="r"/>
              </a:tabLst>
            </a:pPr>
            <a:r>
              <a:rPr lang="en-US" sz="1200" b="1" dirty="0">
                <a:solidFill>
                  <a:schemeClr val="bg1"/>
                </a:solidFill>
                <a:effectLst/>
                <a:latin typeface="Palatino Linotype" panose="02040502050505030304" pitchFamily="18" charset="0"/>
              </a:rPr>
              <a:t>(GPP) Global Partnership Program</a:t>
            </a:r>
          </a:p>
          <a:p>
            <a:pPr marL="0" marR="0" algn="l">
              <a:spcBef>
                <a:spcPts val="0"/>
              </a:spcBef>
              <a:spcAft>
                <a:spcPts val="0"/>
              </a:spcAft>
              <a:tabLst>
                <a:tab pos="2743200" algn="ctr"/>
                <a:tab pos="5486400" algn="r"/>
              </a:tabLst>
            </a:pPr>
            <a:endParaRPr lang="en-US" sz="1200" b="1" dirty="0">
              <a:solidFill>
                <a:schemeClr val="bg1"/>
              </a:solidFill>
              <a:effectLst/>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tab pos="2743200" algn="ctr"/>
                <a:tab pos="5486400" algn="r"/>
              </a:tabLst>
              <a:defRPr/>
            </a:pPr>
            <a:endParaRPr lang="en-US" sz="1200" b="1" dirty="0">
              <a:solidFill>
                <a:schemeClr val="bg1"/>
              </a:solidFill>
              <a:effectLst/>
              <a:latin typeface="Palatino Linotype" panose="02040502050505030304" pitchFamily="18" charset="0"/>
            </a:endParaRPr>
          </a:p>
          <a:p>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53600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26839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veria Serif Libre" panose="02000603000000000004" pitchFamily="2" charset="0"/>
              </a:rPr>
              <a:t>Hospital Outreach Program visits 22 hospitals throughout California</a:t>
            </a:r>
          </a:p>
          <a:p>
            <a:pPr marL="171450" indent="-171450">
              <a:buFont typeface="Arial" panose="020B0604020202020204" pitchFamily="34" charset="0"/>
              <a:buChar char="•"/>
            </a:pPr>
            <a:r>
              <a:rPr lang="en-US" dirty="0">
                <a:latin typeface="Averia Serif Libre" panose="02000603000000000004" pitchFamily="2" charset="0"/>
              </a:rPr>
              <a:t>Last year in 2021, we </a:t>
            </a:r>
            <a:r>
              <a:rPr lang="en-US" sz="1800" dirty="0">
                <a:effectLst/>
                <a:latin typeface="Palatino Linotype" panose="02040502050505030304" pitchFamily="18" charset="0"/>
                <a:ea typeface="Palatino Linotype" panose="02040502050505030304" pitchFamily="18" charset="0"/>
                <a:cs typeface="Palatino Linotype" panose="02040502050505030304" pitchFamily="18" charset="0"/>
              </a:rPr>
              <a:t>continued with virtual programs. We were able to add in-person limited days in the summer at Camp and a Camp on the Move: Parking Lot Party and Home Edition program throughout California. Our programs continue to be well received and families are eager to return to Camp. Between our virtual, onsite, and hospital program, we served just over 29,500 children and family members in 2021.</a:t>
            </a:r>
            <a:endParaRPr lang="en-US" dirty="0"/>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853885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A57B9B-C02B-4133-8041-C9CB6271D3B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09495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69659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3291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01084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4997" y="1471471"/>
            <a:ext cx="1829003" cy="1714314"/>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46506" y="1471471"/>
            <a:ext cx="1829003" cy="1714314"/>
          </a:xfrm>
          <a:prstGeom prst="rect">
            <a:avLst/>
          </a:prstGeom>
        </p:spPr>
      </p:pic>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9331" y="1471471"/>
            <a:ext cx="1829003" cy="1714314"/>
          </a:xfrm>
          <a:prstGeom prst="rect">
            <a:avLst/>
          </a:prstGeom>
        </p:spPr>
      </p:pic>
      <p:pic>
        <p:nvPicPr>
          <p:cNvPr id="30" name="Picture 2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29881" y="1471471"/>
            <a:ext cx="1829003" cy="1714313"/>
          </a:xfrm>
          <a:prstGeom prst="rect">
            <a:avLst/>
          </a:prstGeom>
        </p:spPr>
      </p:pic>
      <p:pic>
        <p:nvPicPr>
          <p:cNvPr id="1025" name="Picture 10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471471"/>
            <a:ext cx="1829003" cy="1714314"/>
          </a:xfrm>
          <a:prstGeom prst="rect">
            <a:avLst/>
          </a:prstGeom>
        </p:spPr>
      </p:pic>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55440" y="3176179"/>
            <a:ext cx="1829003" cy="1714314"/>
          </a:xfrm>
          <a:prstGeom prst="rect">
            <a:avLst/>
          </a:prstGeom>
        </p:spPr>
      </p:pic>
      <p:pic>
        <p:nvPicPr>
          <p:cNvPr id="1024" name="Picture 102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24514" y="3176179"/>
            <a:ext cx="1829003" cy="1714314"/>
          </a:xfrm>
          <a:prstGeom prst="rect">
            <a:avLst/>
          </a:prstGeom>
        </p:spPr>
      </p:pic>
      <p:pic>
        <p:nvPicPr>
          <p:cNvPr id="1026" name="Picture 102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82160" y="3176179"/>
            <a:ext cx="1829003" cy="1714313"/>
          </a:xfrm>
          <a:prstGeom prst="rect">
            <a:avLst/>
          </a:prstGeom>
        </p:spPr>
      </p:pic>
      <p:pic>
        <p:nvPicPr>
          <p:cNvPr id="1027" name="Picture 102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4997" y="3176179"/>
            <a:ext cx="1829003" cy="1714313"/>
          </a:xfrm>
          <a:prstGeom prst="rect">
            <a:avLst/>
          </a:prstGeom>
          <a:blipFill>
            <a:blip r:embed="rId10" cstate="print"/>
            <a:stretch>
              <a:fillRect/>
            </a:stretch>
          </a:blipFill>
        </p:spPr>
      </p:pic>
      <p:sp>
        <p:nvSpPr>
          <p:cNvPr id="1039" name="Freeform 15"/>
          <p:cNvSpPr>
            <a:spLocks/>
          </p:cNvSpPr>
          <p:nvPr userDrawn="1"/>
        </p:nvSpPr>
        <p:spPr bwMode="auto">
          <a:xfrm>
            <a:off x="5391150" y="2990957"/>
            <a:ext cx="1644650" cy="336550"/>
          </a:xfrm>
          <a:custGeom>
            <a:avLst/>
            <a:gdLst/>
            <a:ahLst/>
            <a:cxnLst>
              <a:cxn ang="0">
                <a:pos x="0" y="0"/>
              </a:cxn>
              <a:cxn ang="0">
                <a:pos x="490" y="259"/>
              </a:cxn>
              <a:cxn ang="0">
                <a:pos x="117" y="61"/>
              </a:cxn>
              <a:cxn ang="0">
                <a:pos x="0" y="0"/>
              </a:cxn>
            </a:cxnLst>
            <a:rect l="0" t="0" r="r" b="b"/>
            <a:pathLst>
              <a:path w="490" h="259">
                <a:moveTo>
                  <a:pt x="0" y="0"/>
                </a:moveTo>
                <a:cubicBezTo>
                  <a:pt x="156" y="100"/>
                  <a:pt x="317" y="191"/>
                  <a:pt x="490" y="259"/>
                </a:cubicBezTo>
                <a:cubicBezTo>
                  <a:pt x="360" y="205"/>
                  <a:pt x="237" y="137"/>
                  <a:pt x="117" y="61"/>
                </a:cubicBezTo>
                <a:cubicBezTo>
                  <a:pt x="78" y="41"/>
                  <a:pt x="39" y="21"/>
                  <a:pt x="0" y="0"/>
                </a:cubicBezTo>
              </a:path>
            </a:pathLst>
          </a:custGeom>
          <a:solidFill>
            <a:srgbClr val="C0E1A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 name="Title 1"/>
          <p:cNvSpPr>
            <a:spLocks noGrp="1"/>
          </p:cNvSpPr>
          <p:nvPr userDrawn="1">
            <p:ph type="title"/>
          </p:nvPr>
        </p:nvSpPr>
        <p:spPr>
          <a:xfrm>
            <a:off x="3052119" y="2542248"/>
            <a:ext cx="6091882" cy="1074134"/>
          </a:xfrm>
          <a:solidFill>
            <a:schemeClr val="accent2">
              <a:alpha val="77000"/>
            </a:schemeClr>
          </a:solidFill>
        </p:spPr>
        <p:txBody>
          <a:bodyPr vert="horz" lIns="0" tIns="91440" rIns="0" bIns="91440" rtlCol="0" anchor="ctr" anchorCtr="0">
            <a:noAutofit/>
          </a:bodyPr>
          <a:lstStyle>
            <a:lvl1pPr>
              <a:defRPr lang="en-US" sz="2000" dirty="0">
                <a:solidFill>
                  <a:schemeClr val="bg1"/>
                </a:solidFill>
                <a:effectLst/>
              </a:defRPr>
            </a:lvl1pPr>
          </a:lstStyle>
          <a:p>
            <a:pPr marL="173038" lvl="0" indent="0"/>
            <a:r>
              <a:rPr lang="en-US" dirty="0"/>
              <a:t>Click to edit Master title style</a:t>
            </a:r>
          </a:p>
        </p:txBody>
      </p:sp>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3155110"/>
            <a:ext cx="1846935" cy="1731121"/>
          </a:xfrm>
          <a:prstGeom prst="rect">
            <a:avLst/>
          </a:prstGeom>
        </p:spPr>
      </p:pic>
      <p:pic>
        <p:nvPicPr>
          <p:cNvPr id="23" name="Picture 2" descr="C:\Users\VIKKAK~1\AppData\Local\Temp\notes587C4C\SeriousFun with founder (primary).jp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9108"/>
          <a:stretch/>
        </p:blipFill>
        <p:spPr bwMode="auto">
          <a:xfrm>
            <a:off x="129724" y="5244820"/>
            <a:ext cx="3077001" cy="1281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13"/>
          <a:stretch>
            <a:fillRect/>
          </a:stretch>
        </p:blipFill>
        <p:spPr>
          <a:xfrm>
            <a:off x="6810375" y="86408"/>
            <a:ext cx="2333625" cy="476250"/>
          </a:xfrm>
          <a:prstGeom prst="rect">
            <a:avLst/>
          </a:prstGeom>
        </p:spPr>
      </p:pic>
    </p:spTree>
    <p:extLst>
      <p:ext uri="{BB962C8B-B14F-4D97-AF65-F5344CB8AC3E}">
        <p14:creationId xmlns:p14="http://schemas.microsoft.com/office/powerpoint/2010/main" val="222677651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4997" y="1471471"/>
            <a:ext cx="1829003" cy="1714314"/>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46506" y="1471471"/>
            <a:ext cx="1829003" cy="1714314"/>
          </a:xfrm>
          <a:prstGeom prst="rect">
            <a:avLst/>
          </a:prstGeom>
        </p:spPr>
      </p:pic>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9331" y="1471471"/>
            <a:ext cx="1829003" cy="1714314"/>
          </a:xfrm>
          <a:prstGeom prst="rect">
            <a:avLst/>
          </a:prstGeom>
        </p:spPr>
      </p:pic>
      <p:pic>
        <p:nvPicPr>
          <p:cNvPr id="30" name="Picture 2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29881" y="1471471"/>
            <a:ext cx="1829003" cy="1714313"/>
          </a:xfrm>
          <a:prstGeom prst="rect">
            <a:avLst/>
          </a:prstGeom>
        </p:spPr>
      </p:pic>
      <p:pic>
        <p:nvPicPr>
          <p:cNvPr id="1025" name="Picture 10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471471"/>
            <a:ext cx="1829003" cy="1714314"/>
          </a:xfrm>
          <a:prstGeom prst="rect">
            <a:avLst/>
          </a:prstGeom>
        </p:spPr>
      </p:pic>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55440" y="3176179"/>
            <a:ext cx="1829003" cy="1714314"/>
          </a:xfrm>
          <a:prstGeom prst="rect">
            <a:avLst/>
          </a:prstGeom>
        </p:spPr>
      </p:pic>
      <p:pic>
        <p:nvPicPr>
          <p:cNvPr id="1024" name="Picture 102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24514" y="3176179"/>
            <a:ext cx="1829003" cy="1714314"/>
          </a:xfrm>
          <a:prstGeom prst="rect">
            <a:avLst/>
          </a:prstGeom>
        </p:spPr>
      </p:pic>
      <p:pic>
        <p:nvPicPr>
          <p:cNvPr id="1026" name="Picture 102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82160" y="3176179"/>
            <a:ext cx="1829003" cy="1714313"/>
          </a:xfrm>
          <a:prstGeom prst="rect">
            <a:avLst/>
          </a:prstGeom>
        </p:spPr>
      </p:pic>
      <p:pic>
        <p:nvPicPr>
          <p:cNvPr id="1027" name="Picture 102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4997" y="3176179"/>
            <a:ext cx="1829003" cy="1714313"/>
          </a:xfrm>
          <a:prstGeom prst="rect">
            <a:avLst/>
          </a:prstGeom>
          <a:blipFill>
            <a:blip r:embed="rId10" cstate="print"/>
            <a:stretch>
              <a:fillRect/>
            </a:stretch>
          </a:blipFill>
        </p:spPr>
      </p:pic>
      <p:sp>
        <p:nvSpPr>
          <p:cNvPr id="1039" name="Freeform 15"/>
          <p:cNvSpPr>
            <a:spLocks/>
          </p:cNvSpPr>
          <p:nvPr userDrawn="1"/>
        </p:nvSpPr>
        <p:spPr bwMode="auto">
          <a:xfrm>
            <a:off x="5391150" y="2990957"/>
            <a:ext cx="1644650" cy="336550"/>
          </a:xfrm>
          <a:custGeom>
            <a:avLst/>
            <a:gdLst/>
            <a:ahLst/>
            <a:cxnLst>
              <a:cxn ang="0">
                <a:pos x="0" y="0"/>
              </a:cxn>
              <a:cxn ang="0">
                <a:pos x="490" y="259"/>
              </a:cxn>
              <a:cxn ang="0">
                <a:pos x="117" y="61"/>
              </a:cxn>
              <a:cxn ang="0">
                <a:pos x="0" y="0"/>
              </a:cxn>
            </a:cxnLst>
            <a:rect l="0" t="0" r="r" b="b"/>
            <a:pathLst>
              <a:path w="490" h="259">
                <a:moveTo>
                  <a:pt x="0" y="0"/>
                </a:moveTo>
                <a:cubicBezTo>
                  <a:pt x="156" y="100"/>
                  <a:pt x="317" y="191"/>
                  <a:pt x="490" y="259"/>
                </a:cubicBezTo>
                <a:cubicBezTo>
                  <a:pt x="360" y="205"/>
                  <a:pt x="237" y="137"/>
                  <a:pt x="117" y="61"/>
                </a:cubicBezTo>
                <a:cubicBezTo>
                  <a:pt x="78" y="41"/>
                  <a:pt x="39" y="21"/>
                  <a:pt x="0" y="0"/>
                </a:cubicBezTo>
              </a:path>
            </a:pathLst>
          </a:custGeom>
          <a:solidFill>
            <a:srgbClr val="C0E1A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 name="Title 1"/>
          <p:cNvSpPr>
            <a:spLocks noGrp="1"/>
          </p:cNvSpPr>
          <p:nvPr userDrawn="1">
            <p:ph type="title"/>
          </p:nvPr>
        </p:nvSpPr>
        <p:spPr>
          <a:xfrm>
            <a:off x="2739015" y="386803"/>
            <a:ext cx="6091882" cy="1074134"/>
          </a:xfrm>
          <a:solidFill>
            <a:schemeClr val="accent2">
              <a:alpha val="77000"/>
            </a:schemeClr>
          </a:solidFill>
        </p:spPr>
        <p:txBody>
          <a:bodyPr vert="horz" lIns="0" tIns="91440" rIns="0" bIns="91440" rtlCol="0" anchor="ctr" anchorCtr="0">
            <a:noAutofit/>
          </a:bodyPr>
          <a:lstStyle>
            <a:lvl1pPr>
              <a:defRPr lang="en-US" sz="2000" dirty="0">
                <a:solidFill>
                  <a:schemeClr val="bg1"/>
                </a:solidFill>
                <a:effectLst/>
              </a:defRPr>
            </a:lvl1pPr>
          </a:lstStyle>
          <a:p>
            <a:pPr marL="173038" lvl="0" indent="0"/>
            <a:r>
              <a:rPr lang="en-US" dirty="0"/>
              <a:t>Click to edit Master title style</a:t>
            </a:r>
          </a:p>
        </p:txBody>
      </p:sp>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3155110"/>
            <a:ext cx="1846935" cy="1731121"/>
          </a:xfrm>
          <a:prstGeom prst="rect">
            <a:avLst/>
          </a:prstGeom>
        </p:spPr>
      </p:pic>
    </p:spTree>
    <p:extLst>
      <p:ext uri="{BB962C8B-B14F-4D97-AF65-F5344CB8AC3E}">
        <p14:creationId xmlns:p14="http://schemas.microsoft.com/office/powerpoint/2010/main" val="239706702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4" name="Rectangle 3"/>
          <p:cNvSpPr/>
          <p:nvPr userDrawn="1"/>
        </p:nvSpPr>
        <p:spPr>
          <a:xfrm>
            <a:off x="0" y="1250284"/>
            <a:ext cx="9144000" cy="3830595"/>
          </a:xfrm>
          <a:prstGeom prst="rect">
            <a:avLst/>
          </a:prstGeom>
          <a:pattFill prst="ltUpDiag">
            <a:fgClr>
              <a:schemeClr val="accent2">
                <a:lumMod val="75000"/>
              </a:schemeClr>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273050" y="2312312"/>
            <a:ext cx="8596313" cy="1483112"/>
          </a:xfrm>
        </p:spPr>
        <p:txBody>
          <a:bodyPr tIns="91440" bIns="91440" anchor="ctr" anchorCtr="0"/>
          <a:lstStyle>
            <a:lvl1pPr algn="r">
              <a:defRPr sz="28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4452107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79466" y="6521458"/>
            <a:ext cx="187165" cy="168267"/>
          </a:xfrm>
          <a:prstGeom prst="rect">
            <a:avLst/>
          </a:prstGeom>
        </p:spPr>
        <p:txBody>
          <a:bodyPr/>
          <a:lstStyle>
            <a:lvl1pPr>
              <a:defRPr>
                <a:solidFill>
                  <a:schemeClr val="tx1">
                    <a:lumMod val="65000"/>
                    <a:lumOff val="35000"/>
                  </a:schemeClr>
                </a:solidFill>
              </a:defRPr>
            </a:lvl1pPr>
          </a:lstStyle>
          <a:p>
            <a:fld id="{E0945A5B-6FD1-4E75-90E0-1022EA54FCBA}"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44481480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179466" y="6521458"/>
            <a:ext cx="187165" cy="168267"/>
          </a:xfrm>
          <a:prstGeom prst="rect">
            <a:avLst/>
          </a:prstGeom>
        </p:spPr>
        <p:txBody>
          <a:bodyPr/>
          <a:lstStyle/>
          <a:p>
            <a:fld id="{E0945A5B-6FD1-4E75-90E0-1022EA54FCB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5472508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15532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79466" y="6521458"/>
            <a:ext cx="187165" cy="168267"/>
          </a:xfrm>
          <a:prstGeom prst="rect">
            <a:avLst/>
          </a:prstGeom>
        </p:spPr>
        <p:txBody>
          <a:bodyPr/>
          <a:lstStyle/>
          <a:p>
            <a:fld id="{E0945A5B-6FD1-4E75-90E0-1022EA54FCB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1458929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2124432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17350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5787FB6-D879-42C2-AEAB-D9DB2AA9BBB3}" type="datetimeFigureOut">
              <a:rPr lang="en-US" smtClean="0">
                <a:solidFill>
                  <a:prstClr val="black"/>
                </a:solidFill>
              </a:rPr>
              <a:pPr/>
              <a:t>2/1/2023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215150" y="6573192"/>
            <a:ext cx="187165" cy="168267"/>
          </a:xfrm>
          <a:prstGeom prst="rect">
            <a:avLst/>
          </a:prstGeom>
        </p:spPr>
        <p:txBody>
          <a:bodyPr/>
          <a:lstStyle/>
          <a:p>
            <a:fld id="{F427F151-4961-4F89-B179-E6189E708B0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36810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195A4AE-04B2-4C76-9F84-89FFC002BA48}" type="datetimeFigureOut">
              <a:rPr lang="en-US">
                <a:solidFill>
                  <a:prstClr val="black"/>
                </a:solidFill>
              </a:rPr>
              <a:pPr>
                <a:defRPr/>
              </a:pPr>
              <a:t>2/1/2023</a:t>
            </a:fld>
            <a:endParaRPr lang="en-US" dirty="0">
              <a:solidFill>
                <a:prstClr val="black"/>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prstClr val="black"/>
              </a:solidFill>
            </a:endParaRPr>
          </a:p>
        </p:txBody>
      </p:sp>
      <p:sp>
        <p:nvSpPr>
          <p:cNvPr id="5" name="Slide Number Placeholder 5"/>
          <p:cNvSpPr>
            <a:spLocks noGrp="1"/>
          </p:cNvSpPr>
          <p:nvPr>
            <p:ph type="sldNum" sz="quarter" idx="12"/>
          </p:nvPr>
        </p:nvSpPr>
        <p:spPr>
          <a:xfrm>
            <a:off x="215150" y="6573192"/>
            <a:ext cx="187165" cy="168267"/>
          </a:xfrm>
          <a:prstGeom prst="rect">
            <a:avLst/>
          </a:prstGeom>
        </p:spPr>
        <p:txBody>
          <a:bodyPr/>
          <a:lstStyle>
            <a:lvl1pPr>
              <a:defRPr/>
            </a:lvl1pPr>
          </a:lstStyle>
          <a:p>
            <a:pPr>
              <a:defRPr/>
            </a:pPr>
            <a:fld id="{8013FF7C-EA5B-43A7-970B-CDA2912ADFF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86054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a:xfrm>
            <a:off x="215150" y="6573192"/>
            <a:ext cx="187165" cy="168267"/>
          </a:xfrm>
          <a:prstGeom prst="rect">
            <a:avLst/>
          </a:prstGeom>
        </p:spPr>
        <p:txBody>
          <a:bodyPr/>
          <a:lstStyle>
            <a:lvl1pPr>
              <a:defRPr>
                <a:solidFill>
                  <a:schemeClr val="tx1">
                    <a:lumMod val="65000"/>
                    <a:lumOff val="35000"/>
                  </a:schemeClr>
                </a:solidFill>
              </a:defRPr>
            </a:lvl1pPr>
          </a:lstStyle>
          <a:p>
            <a:fld id="{E0945A5B-6FD1-4E75-90E0-1022EA54FCBA}"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5" name="Text Placeholder 4"/>
          <p:cNvSpPr>
            <a:spLocks noGrp="1"/>
          </p:cNvSpPr>
          <p:nvPr>
            <p:ph type="body" sz="quarter" idx="11"/>
          </p:nvPr>
        </p:nvSpPr>
        <p:spPr>
          <a:xfrm>
            <a:off x="273051" y="1262064"/>
            <a:ext cx="8465507" cy="4741922"/>
          </a:xfrm>
        </p:spPr>
        <p:txBody>
          <a:bodyPr/>
          <a:lstStyle>
            <a:lvl1pPr>
              <a:defRPr>
                <a:solidFill>
                  <a:schemeClr val="tx1">
                    <a:lumMod val="75000"/>
                    <a:lumOff val="25000"/>
                  </a:schemeClr>
                </a:solidFill>
              </a:defRPr>
            </a:lvl1pPr>
            <a:lvl2pPr>
              <a:buFont typeface="Arial" pitchFamily="34" charset="0"/>
              <a:buChar char="•"/>
              <a:defRPr b="0">
                <a:solidFill>
                  <a:schemeClr val="tx1">
                    <a:lumMod val="75000"/>
                    <a:lumOff val="25000"/>
                  </a:schemeClr>
                </a:solidFill>
              </a:defRPr>
            </a:lvl2pPr>
            <a:lvl3pPr>
              <a:buFont typeface="Arial" pitchFamily="34" charset="0"/>
              <a:buChar char="–"/>
              <a:defRPr>
                <a:solidFill>
                  <a:schemeClr val="tx1">
                    <a:lumMod val="75000"/>
                    <a:lumOff val="25000"/>
                  </a:schemeClr>
                </a:solidFill>
              </a:defRPr>
            </a:lvl3pPr>
            <a:lvl4pPr>
              <a:buFont typeface="Arial" pitchFamily="34" charset="0"/>
              <a:buChar char="•"/>
              <a:defRPr>
                <a:solidFill>
                  <a:schemeClr val="tx1">
                    <a:lumMod val="75000"/>
                    <a:lumOff val="25000"/>
                  </a:schemeClr>
                </a:solidFill>
              </a:defRPr>
            </a:lvl4pPr>
            <a:lvl5pPr>
              <a:buFont typeface="Arial" pitchFamily="34" charset="0"/>
              <a:buChar cha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895967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23247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19811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4777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74329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33988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67937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64286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8CE2E-5F37-4967-89A6-211527A8927A}" type="datetimeFigureOut">
              <a:rPr lang="en-US" smtClean="0">
                <a:solidFill>
                  <a:prstClr val="black">
                    <a:tint val="75000"/>
                  </a:prstClr>
                </a:solidFill>
              </a:rPr>
              <a:pPr/>
              <a:t>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368A-888E-4629-A861-A93D88BB9A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834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0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3050" y="323385"/>
            <a:ext cx="8566149" cy="759521"/>
          </a:xfrm>
          <a:prstGeom prst="rect">
            <a:avLst/>
          </a:prstGeom>
        </p:spPr>
        <p:txBody>
          <a:bodyPr vert="horz" lIns="0" tIns="45720" rIns="0" bIns="0" rtlCol="0" anchor="b" anchorCtr="0">
            <a:noAutofit/>
          </a:bodyPr>
          <a:lstStyle/>
          <a:p>
            <a:r>
              <a:rPr lang="en-US" dirty="0"/>
              <a:t>Click </a:t>
            </a:r>
            <a:r>
              <a:rPr lang="en-US" dirty="0" err="1"/>
              <a:t>toa</a:t>
            </a:r>
            <a:r>
              <a:rPr lang="en-US" dirty="0"/>
              <a:t> edit Master title style</a:t>
            </a:r>
          </a:p>
        </p:txBody>
      </p:sp>
      <p:sp>
        <p:nvSpPr>
          <p:cNvPr id="3" name="Text Placeholder 2"/>
          <p:cNvSpPr>
            <a:spLocks noGrp="1"/>
          </p:cNvSpPr>
          <p:nvPr>
            <p:ph type="body" idx="1"/>
          </p:nvPr>
        </p:nvSpPr>
        <p:spPr>
          <a:xfrm>
            <a:off x="273049" y="1262063"/>
            <a:ext cx="8596314" cy="4654644"/>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a:t>
            </a:r>
            <a:r>
              <a:rPr lang="en-US" dirty="0" err="1"/>
              <a:t>levela</a:t>
            </a:r>
            <a:endParaRPr lang="en-US" dirty="0"/>
          </a:p>
          <a:p>
            <a:pPr lvl="3"/>
            <a:r>
              <a:rPr lang="en-US" dirty="0"/>
              <a:t>Fourth level</a:t>
            </a:r>
          </a:p>
          <a:p>
            <a:pPr lvl="4"/>
            <a:r>
              <a:rPr lang="en-US" dirty="0"/>
              <a:t>Fifth level</a:t>
            </a:r>
          </a:p>
        </p:txBody>
      </p:sp>
      <p:pic>
        <p:nvPicPr>
          <p:cNvPr id="7" name="Picture 6" descr="sf_smile_rgb_pos.jpg"/>
          <p:cNvPicPr>
            <a:picLocks noChangeAspect="1"/>
          </p:cNvPicPr>
          <p:nvPr userDrawn="1"/>
        </p:nvPicPr>
        <p:blipFill>
          <a:blip r:embed="rId13" cstate="print"/>
          <a:stretch>
            <a:fillRect/>
          </a:stretch>
        </p:blipFill>
        <p:spPr>
          <a:xfrm>
            <a:off x="8216818" y="25465"/>
            <a:ext cx="920791" cy="984596"/>
          </a:xfrm>
          <a:prstGeom prst="rect">
            <a:avLst/>
          </a:prstGeom>
        </p:spPr>
      </p:pic>
    </p:spTree>
    <p:extLst>
      <p:ext uri="{BB962C8B-B14F-4D97-AF65-F5344CB8AC3E}">
        <p14:creationId xmlns:p14="http://schemas.microsoft.com/office/powerpoint/2010/main" val="17974272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3" r:id="rId10"/>
    <p:sldLayoutId id="2147483684" r:id="rId11"/>
  </p:sldLayoutIdLst>
  <p:transition spd="med">
    <p:fade/>
  </p:transition>
  <p:hf sldNum="0" hdr="0" ftr="0" dt="0"/>
  <p:txStyles>
    <p:titleStyle>
      <a:lvl1pPr algn="l" defTabSz="914400" rtl="0" eaLnBrk="1" latinLnBrk="0" hangingPunct="1">
        <a:lnSpc>
          <a:spcPct val="85000"/>
        </a:lnSpc>
        <a:spcBef>
          <a:spcPts val="0"/>
        </a:spcBef>
        <a:spcAft>
          <a:spcPts val="600"/>
        </a:spcAft>
        <a:buNone/>
        <a:defRPr lang="en-US" sz="2800" b="0" kern="1200" dirty="0">
          <a:solidFill>
            <a:schemeClr val="accent1"/>
          </a:solidFill>
          <a:latin typeface="AkkuratStd"/>
          <a:ea typeface="+mj-ea"/>
          <a:cs typeface="+mj-cs"/>
        </a:defRPr>
      </a:lvl1pPr>
    </p:titleStyle>
    <p:bodyStyle>
      <a:lvl1pPr marL="228600" indent="-228600" algn="l" defTabSz="914400" rtl="0" eaLnBrk="1" latinLnBrk="0" hangingPunct="1">
        <a:lnSpc>
          <a:spcPct val="85000"/>
        </a:lnSpc>
        <a:spcBef>
          <a:spcPts val="0"/>
        </a:spcBef>
        <a:spcAft>
          <a:spcPts val="600"/>
        </a:spcAft>
        <a:buClr>
          <a:schemeClr val="accent3">
            <a:lumMod val="50000"/>
          </a:schemeClr>
        </a:buClr>
        <a:buSzPct val="100000"/>
        <a:buFont typeface="Arial" pitchFamily="34" charset="0"/>
        <a:buNone/>
        <a:defRPr sz="2000" kern="1200">
          <a:solidFill>
            <a:schemeClr val="tx1">
              <a:lumMod val="65000"/>
              <a:lumOff val="35000"/>
            </a:schemeClr>
          </a:solidFill>
          <a:latin typeface="+mn-lt"/>
          <a:ea typeface="+mn-ea"/>
          <a:cs typeface="+mn-cs"/>
        </a:defRPr>
      </a:lvl1pPr>
      <a:lvl2pPr marL="454025" indent="-231775" algn="l" defTabSz="914400" rtl="0" eaLnBrk="1" latinLnBrk="0" hangingPunct="1">
        <a:lnSpc>
          <a:spcPct val="85000"/>
        </a:lnSpc>
        <a:spcBef>
          <a:spcPts val="0"/>
        </a:spcBef>
        <a:spcAft>
          <a:spcPts val="600"/>
        </a:spcAft>
        <a:buClr>
          <a:schemeClr val="accent2"/>
        </a:buClr>
        <a:buSzPct val="100000"/>
        <a:buFont typeface="Arial" pitchFamily="34" charset="0"/>
        <a:buChar char="•"/>
        <a:defRPr sz="1800" kern="1200">
          <a:solidFill>
            <a:schemeClr val="tx1">
              <a:lumMod val="65000"/>
              <a:lumOff val="35000"/>
            </a:schemeClr>
          </a:solidFill>
          <a:latin typeface="+mn-lt"/>
          <a:ea typeface="+mn-ea"/>
          <a:cs typeface="+mn-cs"/>
        </a:defRPr>
      </a:lvl2pPr>
      <a:lvl3pPr marL="692150" indent="-228600" algn="l" defTabSz="914400" rtl="0" eaLnBrk="1" latinLnBrk="0" hangingPunct="1">
        <a:lnSpc>
          <a:spcPct val="85000"/>
        </a:lnSpc>
        <a:spcBef>
          <a:spcPts val="0"/>
        </a:spcBef>
        <a:spcAft>
          <a:spcPts val="600"/>
        </a:spcAft>
        <a:buClr>
          <a:schemeClr val="accent2"/>
        </a:buClr>
        <a:buSzPct val="100000"/>
        <a:buFont typeface="Arial" pitchFamily="34" charset="0"/>
        <a:buChar char="–"/>
        <a:defRPr sz="1600" kern="1200">
          <a:solidFill>
            <a:schemeClr val="tx1">
              <a:lumMod val="65000"/>
              <a:lumOff val="35000"/>
            </a:schemeClr>
          </a:solidFill>
          <a:latin typeface="+mn-lt"/>
          <a:ea typeface="+mn-ea"/>
          <a:cs typeface="+mn-cs"/>
        </a:defRPr>
      </a:lvl3pPr>
      <a:lvl4pPr marL="911225" indent="-228600" algn="l" defTabSz="914400" rtl="0" eaLnBrk="1" latinLnBrk="0" hangingPunct="1">
        <a:lnSpc>
          <a:spcPct val="85000"/>
        </a:lnSpc>
        <a:spcBef>
          <a:spcPts val="0"/>
        </a:spcBef>
        <a:spcAft>
          <a:spcPts val="600"/>
        </a:spcAft>
        <a:buClr>
          <a:schemeClr val="accent2"/>
        </a:buClr>
        <a:buSzPct val="100000"/>
        <a:buFont typeface="Arial" pitchFamily="34" charset="0"/>
        <a:buChar char="•"/>
        <a:defRPr sz="1400" kern="1200">
          <a:solidFill>
            <a:schemeClr val="tx1">
              <a:lumMod val="65000"/>
              <a:lumOff val="35000"/>
            </a:schemeClr>
          </a:solidFill>
          <a:latin typeface="+mn-lt"/>
          <a:ea typeface="+mn-ea"/>
          <a:cs typeface="+mn-cs"/>
        </a:defRPr>
      </a:lvl4pPr>
      <a:lvl5pPr marL="1143000" indent="-228600" algn="l" defTabSz="914400" rtl="0" eaLnBrk="1" latinLnBrk="0" hangingPunct="1">
        <a:lnSpc>
          <a:spcPct val="85000"/>
        </a:lnSpc>
        <a:spcBef>
          <a:spcPts val="0"/>
        </a:spcBef>
        <a:spcAft>
          <a:spcPts val="600"/>
        </a:spcAft>
        <a:buClr>
          <a:schemeClr val="accent2"/>
        </a:buClr>
        <a:buSzPct val="100000"/>
        <a:buFont typeface="Arial" pitchFamily="34" charset="0"/>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jpeg"/></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1.jpe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21.jpeg"/><Relationship Id="rId7"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39.png"/><Relationship Id="rId10" Type="http://schemas.openxmlformats.org/officeDocument/2006/relationships/image" Target="../media/image69.png"/><Relationship Id="rId4" Type="http://schemas.openxmlformats.org/officeDocument/2006/relationships/image" Target="../media/image64.jpeg"/><Relationship Id="rId9" Type="http://schemas.openxmlformats.org/officeDocument/2006/relationships/image" Target="../media/image68.jp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2.jpe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thepaintedturtle.org/medical-criteria" TargetMode="External"/><Relationship Id="rId5" Type="http://schemas.openxmlformats.org/officeDocument/2006/relationships/image" Target="../media/image39.pn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30D2CE-6901-49E1-9C39-E9C6345006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13" b="37469"/>
          <a:stretch/>
        </p:blipFill>
        <p:spPr>
          <a:xfrm>
            <a:off x="0" y="312613"/>
            <a:ext cx="9133944" cy="6545387"/>
          </a:xfrm>
          <a:prstGeom prst="rect">
            <a:avLst/>
          </a:prstGeom>
        </p:spPr>
      </p:pic>
      <p:sp>
        <p:nvSpPr>
          <p:cNvPr id="3" name="Rectangle 2"/>
          <p:cNvSpPr/>
          <p:nvPr/>
        </p:nvSpPr>
        <p:spPr>
          <a:xfrm>
            <a:off x="0" y="312614"/>
            <a:ext cx="9144000" cy="2136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3"/>
          <p:cNvSpPr txBox="1">
            <a:spLocks/>
          </p:cNvSpPr>
          <p:nvPr/>
        </p:nvSpPr>
        <p:spPr>
          <a:xfrm>
            <a:off x="3229615" y="4659346"/>
            <a:ext cx="336148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ln w="6350">
                <a:solidFill>
                  <a:prstClr val="white"/>
                </a:solidFill>
              </a:ln>
              <a:solidFill>
                <a:prstClr val="white"/>
              </a:solidFill>
              <a:latin typeface="P22 Garamouche Regular" pitchFamily="2" charset="0"/>
            </a:endParaRPr>
          </a:p>
        </p:txBody>
      </p:sp>
      <p:grpSp>
        <p:nvGrpSpPr>
          <p:cNvPr id="9" name="Group 8">
            <a:extLst>
              <a:ext uri="{FF2B5EF4-FFF2-40B4-BE49-F238E27FC236}">
                <a16:creationId xmlns:a16="http://schemas.microsoft.com/office/drawing/2014/main" id="{E18CCB52-60B6-4325-91D2-749EE4AB3672}"/>
              </a:ext>
            </a:extLst>
          </p:cNvPr>
          <p:cNvGrpSpPr/>
          <p:nvPr/>
        </p:nvGrpSpPr>
        <p:grpSpPr>
          <a:xfrm rot="247635">
            <a:off x="6069529" y="2723513"/>
            <a:ext cx="2946770" cy="3049590"/>
            <a:chOff x="294746" y="3662954"/>
            <a:chExt cx="2496834" cy="2509245"/>
          </a:xfrm>
          <a:effectLst/>
        </p:grpSpPr>
        <p:pic>
          <p:nvPicPr>
            <p:cNvPr id="8" name="Picture 7">
              <a:extLst>
                <a:ext uri="{FF2B5EF4-FFF2-40B4-BE49-F238E27FC236}">
                  <a16:creationId xmlns:a16="http://schemas.microsoft.com/office/drawing/2014/main" id="{15B24F77-EA5C-4F05-BBCC-D802C3441E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76" t="9661" r="14130" b="32783"/>
            <a:stretch/>
          </p:blipFill>
          <p:spPr>
            <a:xfrm>
              <a:off x="294746" y="3662954"/>
              <a:ext cx="2496834" cy="2509245"/>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2051" name="Picture 3" descr="Spina Bifida Spring FW 07 3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589" y="3748376"/>
              <a:ext cx="2312764" cy="2334646"/>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140735"/>
            <a:ext cx="7772400" cy="1991154"/>
          </a:xfrm>
          <a:prstGeom prst="rect">
            <a:avLst/>
          </a:prstGeom>
        </p:spPr>
      </p:pic>
      <p:pic>
        <p:nvPicPr>
          <p:cNvPr id="18" name="Picture 17">
            <a:extLst>
              <a:ext uri="{FF2B5EF4-FFF2-40B4-BE49-F238E27FC236}">
                <a16:creationId xmlns:a16="http://schemas.microsoft.com/office/drawing/2014/main" id="{E8D578C4-2464-4BF4-95B3-E22A88080D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776" t="9661" r="14130" b="32783"/>
          <a:stretch/>
        </p:blipFill>
        <p:spPr>
          <a:xfrm rot="21220190">
            <a:off x="135049" y="2753166"/>
            <a:ext cx="3633386" cy="2493694"/>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20" name="Picture 19" descr="A child jumping into a pool&#10;&#10;Description automatically generated with medium confidence">
            <a:extLst>
              <a:ext uri="{FF2B5EF4-FFF2-40B4-BE49-F238E27FC236}">
                <a16:creationId xmlns:a16="http://schemas.microsoft.com/office/drawing/2014/main" id="{D98B9056-A659-4AC4-8463-0217AC57B1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20190">
            <a:off x="225278" y="2849104"/>
            <a:ext cx="3461934" cy="2301818"/>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nvGrpSpPr>
          <p:cNvPr id="11" name="Group 10">
            <a:extLst>
              <a:ext uri="{FF2B5EF4-FFF2-40B4-BE49-F238E27FC236}">
                <a16:creationId xmlns:a16="http://schemas.microsoft.com/office/drawing/2014/main" id="{8814720A-829F-40A0-856D-B74E9A332A90}"/>
              </a:ext>
            </a:extLst>
          </p:cNvPr>
          <p:cNvGrpSpPr/>
          <p:nvPr/>
        </p:nvGrpSpPr>
        <p:grpSpPr>
          <a:xfrm>
            <a:off x="3048000" y="3730994"/>
            <a:ext cx="3778703" cy="2481978"/>
            <a:chOff x="2569470" y="5222846"/>
            <a:chExt cx="3602730" cy="2215379"/>
          </a:xfrm>
        </p:grpSpPr>
        <p:pic>
          <p:nvPicPr>
            <p:cNvPr id="13" name="Picture 12">
              <a:extLst>
                <a:ext uri="{FF2B5EF4-FFF2-40B4-BE49-F238E27FC236}">
                  <a16:creationId xmlns:a16="http://schemas.microsoft.com/office/drawing/2014/main" id="{02D97AF2-50E4-4E2D-87A5-B5A8430EDA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776" t="9661" r="14130" b="32783"/>
            <a:stretch/>
          </p:blipFill>
          <p:spPr>
            <a:xfrm>
              <a:off x="2569470" y="5222846"/>
              <a:ext cx="3602730" cy="2215379"/>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6" name="Picture 5" descr="A picture containing person, outdoor, sport, water sport&#10;&#10;Description automatically generated">
              <a:extLst>
                <a:ext uri="{FF2B5EF4-FFF2-40B4-BE49-F238E27FC236}">
                  <a16:creationId xmlns:a16="http://schemas.microsoft.com/office/drawing/2014/main" id="{8E594C92-983E-4A66-8BA1-15EF4C5831C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965"/>
            <a:stretch/>
          </p:blipFill>
          <p:spPr>
            <a:xfrm>
              <a:off x="2659756" y="5335313"/>
              <a:ext cx="3414465" cy="2026712"/>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93151881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563728-73BE-4929-BACA-05B659D8A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58342"/>
            <a:ext cx="9160042" cy="6916341"/>
          </a:xfrm>
          <a:prstGeom prst="rect">
            <a:avLst/>
          </a:prstGeom>
        </p:spPr>
      </p:pic>
      <p:sp>
        <p:nvSpPr>
          <p:cNvPr id="16" name="Rectangle: Rounded Corners 15">
            <a:extLst>
              <a:ext uri="{FF2B5EF4-FFF2-40B4-BE49-F238E27FC236}">
                <a16:creationId xmlns:a16="http://schemas.microsoft.com/office/drawing/2014/main" id="{0C8E65CF-DB18-4F51-A793-B997BD599E81}"/>
              </a:ext>
            </a:extLst>
          </p:cNvPr>
          <p:cNvSpPr/>
          <p:nvPr/>
        </p:nvSpPr>
        <p:spPr>
          <a:xfrm>
            <a:off x="467231" y="1231085"/>
            <a:ext cx="2806576" cy="1871050"/>
          </a:xfrm>
          <a:prstGeom prst="roundRect">
            <a:avLst/>
          </a:prstGeom>
          <a:solidFill>
            <a:srgbClr val="E27B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A picture containing indoor, child, child, little&#10;&#10;Description automatically generated">
            <a:extLst>
              <a:ext uri="{FF2B5EF4-FFF2-40B4-BE49-F238E27FC236}">
                <a16:creationId xmlns:a16="http://schemas.microsoft.com/office/drawing/2014/main" id="{E794AA89-414A-41FC-83B5-DDC99A1DD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64" y="1301716"/>
            <a:ext cx="2569645" cy="1714621"/>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21" name="Rectangle: Rounded Corners 20">
            <a:extLst>
              <a:ext uri="{FF2B5EF4-FFF2-40B4-BE49-F238E27FC236}">
                <a16:creationId xmlns:a16="http://schemas.microsoft.com/office/drawing/2014/main" id="{BCB0AB4B-907D-4DBD-805E-5EE22E54C9FB}"/>
              </a:ext>
            </a:extLst>
          </p:cNvPr>
          <p:cNvSpPr/>
          <p:nvPr/>
        </p:nvSpPr>
        <p:spPr>
          <a:xfrm>
            <a:off x="412736" y="4191000"/>
            <a:ext cx="2958116" cy="2015749"/>
          </a:xfrm>
          <a:prstGeom prst="roundRect">
            <a:avLst/>
          </a:prstGeom>
          <a:solidFill>
            <a:srgbClr val="F4CE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picture containing person, outdoor&#10;&#10;Description automatically generated">
            <a:extLst>
              <a:ext uri="{FF2B5EF4-FFF2-40B4-BE49-F238E27FC236}">
                <a16:creationId xmlns:a16="http://schemas.microsoft.com/office/drawing/2014/main" id="{A7306D20-8569-488A-86AA-DFB77E7AF6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905" y="4255453"/>
            <a:ext cx="2785859" cy="1857239"/>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9" name="Picture 8">
            <a:extLst>
              <a:ext uri="{FF2B5EF4-FFF2-40B4-BE49-F238E27FC236}">
                <a16:creationId xmlns:a16="http://schemas.microsoft.com/office/drawing/2014/main" id="{E49D9228-6001-4899-9FB3-84603F3CE8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674" b="71023"/>
          <a:stretch/>
        </p:blipFill>
        <p:spPr>
          <a:xfrm>
            <a:off x="-16042" y="-76200"/>
            <a:ext cx="9160042" cy="1219200"/>
          </a:xfrm>
          <a:prstGeom prst="rect">
            <a:avLst/>
          </a:prstGeom>
        </p:spPr>
      </p:pic>
      <p:sp>
        <p:nvSpPr>
          <p:cNvPr id="2" name="Title 1"/>
          <p:cNvSpPr>
            <a:spLocks noGrp="1"/>
          </p:cNvSpPr>
          <p:nvPr>
            <p:ph type="title"/>
          </p:nvPr>
        </p:nvSpPr>
        <p:spPr>
          <a:xfrm>
            <a:off x="449179" y="-39756"/>
            <a:ext cx="8229600" cy="1143000"/>
          </a:xfrm>
        </p:spPr>
        <p:txBody>
          <a:bodyPr>
            <a:normAutofit/>
          </a:bodyPr>
          <a:lstStyle/>
          <a:p>
            <a:r>
              <a:rPr lang="en-US" sz="4800" dirty="0">
                <a:ln w="25400">
                  <a:solidFill>
                    <a:schemeClr val="bg1"/>
                  </a:solidFill>
                </a:ln>
                <a:solidFill>
                  <a:schemeClr val="bg1"/>
                </a:solidFill>
                <a:latin typeface="Averia Serif Libre" panose="02000603000000000004" pitchFamily="2" charset="0"/>
              </a:rPr>
              <a:t>Activities at Camp</a:t>
            </a:r>
          </a:p>
        </p:txBody>
      </p:sp>
      <p:sp>
        <p:nvSpPr>
          <p:cNvPr id="11" name="TextBox 10">
            <a:extLst>
              <a:ext uri="{FF2B5EF4-FFF2-40B4-BE49-F238E27FC236}">
                <a16:creationId xmlns:a16="http://schemas.microsoft.com/office/drawing/2014/main" id="{070D5468-CD83-427F-BBE2-A880D8D9070C}"/>
              </a:ext>
            </a:extLst>
          </p:cNvPr>
          <p:cNvSpPr txBox="1"/>
          <p:nvPr/>
        </p:nvSpPr>
        <p:spPr>
          <a:xfrm>
            <a:off x="3481795" y="1302808"/>
            <a:ext cx="1878398" cy="1154162"/>
          </a:xfrm>
          <a:prstGeom prst="rect">
            <a:avLst/>
          </a:prstGeom>
          <a:noFill/>
        </p:spPr>
        <p:txBody>
          <a:bodyPr wrap="square" rtlCol="0" anchor="t">
            <a:spAutoFit/>
          </a:bodyPr>
          <a:lstStyle/>
          <a:p>
            <a:pPr algn="ctr"/>
            <a:r>
              <a:rPr lang="en-US" sz="2300" b="1" dirty="0">
                <a:latin typeface="Averia Serif Libre"/>
              </a:rPr>
              <a:t>Gym, Fishing</a:t>
            </a:r>
            <a:r>
              <a:rPr lang="en-US" sz="2300" dirty="0">
                <a:latin typeface="Averia Serif Libre"/>
              </a:rPr>
              <a:t>,</a:t>
            </a:r>
            <a:r>
              <a:rPr lang="en-US" sz="2300" b="1" dirty="0">
                <a:latin typeface="Averia Serif Libre"/>
              </a:rPr>
              <a:t> </a:t>
            </a:r>
            <a:br>
              <a:rPr lang="en-US" sz="2300" b="1" dirty="0">
                <a:latin typeface="Averia Serif Libre"/>
              </a:rPr>
            </a:br>
            <a:r>
              <a:rPr lang="en-US" sz="2300" b="1" dirty="0">
                <a:latin typeface="Averia Serif Libre"/>
              </a:rPr>
              <a:t>Art &amp; Crafts</a:t>
            </a:r>
          </a:p>
        </p:txBody>
      </p:sp>
      <p:sp>
        <p:nvSpPr>
          <p:cNvPr id="12" name="TextBox 11">
            <a:extLst>
              <a:ext uri="{FF2B5EF4-FFF2-40B4-BE49-F238E27FC236}">
                <a16:creationId xmlns:a16="http://schemas.microsoft.com/office/drawing/2014/main" id="{37C1C2C4-6CD6-4DB6-9AB5-14A032B02912}"/>
              </a:ext>
            </a:extLst>
          </p:cNvPr>
          <p:cNvSpPr txBox="1"/>
          <p:nvPr/>
        </p:nvSpPr>
        <p:spPr>
          <a:xfrm>
            <a:off x="589788" y="3238381"/>
            <a:ext cx="1892888" cy="800219"/>
          </a:xfrm>
          <a:prstGeom prst="rect">
            <a:avLst/>
          </a:prstGeom>
          <a:noFill/>
        </p:spPr>
        <p:txBody>
          <a:bodyPr wrap="square" rtlCol="0" anchor="t">
            <a:spAutoFit/>
          </a:bodyPr>
          <a:lstStyle/>
          <a:p>
            <a:pPr algn="ctr"/>
            <a:r>
              <a:rPr lang="en-US" sz="2300" b="1" dirty="0">
                <a:latin typeface="Averia Serif Libre"/>
              </a:rPr>
              <a:t>Swimming, Woodshop</a:t>
            </a:r>
          </a:p>
        </p:txBody>
      </p:sp>
      <p:sp>
        <p:nvSpPr>
          <p:cNvPr id="13" name="TextBox 12">
            <a:extLst>
              <a:ext uri="{FF2B5EF4-FFF2-40B4-BE49-F238E27FC236}">
                <a16:creationId xmlns:a16="http://schemas.microsoft.com/office/drawing/2014/main" id="{7DA91488-2728-4DB4-876D-5D21E37737B0}"/>
              </a:ext>
            </a:extLst>
          </p:cNvPr>
          <p:cNvSpPr txBox="1"/>
          <p:nvPr/>
        </p:nvSpPr>
        <p:spPr>
          <a:xfrm>
            <a:off x="6289191" y="3368054"/>
            <a:ext cx="2151809" cy="800219"/>
          </a:xfrm>
          <a:prstGeom prst="rect">
            <a:avLst/>
          </a:prstGeom>
          <a:noFill/>
        </p:spPr>
        <p:txBody>
          <a:bodyPr wrap="square" rtlCol="0" anchor="t">
            <a:spAutoFit/>
          </a:bodyPr>
          <a:lstStyle/>
          <a:p>
            <a:pPr algn="ctr"/>
            <a:r>
              <a:rPr lang="en-US" sz="2300" b="1" dirty="0">
                <a:latin typeface="Averia Serif Libre"/>
              </a:rPr>
              <a:t>Archery,</a:t>
            </a:r>
          </a:p>
          <a:p>
            <a:pPr algn="ctr"/>
            <a:r>
              <a:rPr lang="en-US" sz="2300" b="1" dirty="0">
                <a:latin typeface="Averia Serif Libre"/>
              </a:rPr>
              <a:t>Ropes Course</a:t>
            </a:r>
          </a:p>
        </p:txBody>
      </p:sp>
      <p:sp>
        <p:nvSpPr>
          <p:cNvPr id="14" name="TextBox 13">
            <a:extLst>
              <a:ext uri="{FF2B5EF4-FFF2-40B4-BE49-F238E27FC236}">
                <a16:creationId xmlns:a16="http://schemas.microsoft.com/office/drawing/2014/main" id="{B75B21ED-CE59-4B5C-97B3-8028864D6CD0}"/>
              </a:ext>
            </a:extLst>
          </p:cNvPr>
          <p:cNvSpPr txBox="1"/>
          <p:nvPr/>
        </p:nvSpPr>
        <p:spPr>
          <a:xfrm>
            <a:off x="3481795" y="4664095"/>
            <a:ext cx="1974822" cy="1508105"/>
          </a:xfrm>
          <a:prstGeom prst="rect">
            <a:avLst/>
          </a:prstGeom>
          <a:noFill/>
        </p:spPr>
        <p:txBody>
          <a:bodyPr wrap="square" rtlCol="0" anchor="t">
            <a:spAutoFit/>
          </a:bodyPr>
          <a:lstStyle/>
          <a:p>
            <a:pPr algn="ctr"/>
            <a:r>
              <a:rPr lang="en-US" sz="2300" b="1" dirty="0">
                <a:latin typeface="Averia Serif Libre"/>
              </a:rPr>
              <a:t>Horseback Riding, </a:t>
            </a:r>
            <a:br>
              <a:rPr lang="en-US" sz="2300" b="1" dirty="0">
                <a:latin typeface="Averia Serif Libre"/>
              </a:rPr>
            </a:br>
            <a:r>
              <a:rPr lang="en-US" sz="2300" b="1" dirty="0">
                <a:latin typeface="Averia Serif Libre"/>
              </a:rPr>
              <a:t>Boating,</a:t>
            </a:r>
          </a:p>
          <a:p>
            <a:pPr algn="ctr"/>
            <a:r>
              <a:rPr lang="en-US" sz="2300" b="1" dirty="0">
                <a:latin typeface="Averia Serif Libre"/>
              </a:rPr>
              <a:t>&amp; More!</a:t>
            </a:r>
          </a:p>
        </p:txBody>
      </p:sp>
      <p:sp>
        <p:nvSpPr>
          <p:cNvPr id="18" name="Rectangle: Rounded Corners 17">
            <a:extLst>
              <a:ext uri="{FF2B5EF4-FFF2-40B4-BE49-F238E27FC236}">
                <a16:creationId xmlns:a16="http://schemas.microsoft.com/office/drawing/2014/main" id="{677CD738-311E-4BF2-9C33-9D8E2EF05249}"/>
              </a:ext>
            </a:extLst>
          </p:cNvPr>
          <p:cNvSpPr/>
          <p:nvPr/>
        </p:nvSpPr>
        <p:spPr>
          <a:xfrm>
            <a:off x="2983626" y="2667000"/>
            <a:ext cx="2806576" cy="1871050"/>
          </a:xfrm>
          <a:prstGeom prst="roundRect">
            <a:avLst/>
          </a:prstGeom>
          <a:solidFill>
            <a:srgbClr val="3BA9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A8F62329-E5C7-46D4-8D21-5006C893D62A}"/>
              </a:ext>
            </a:extLst>
          </p:cNvPr>
          <p:cNvSpPr/>
          <p:nvPr/>
        </p:nvSpPr>
        <p:spPr>
          <a:xfrm>
            <a:off x="5706940" y="4191000"/>
            <a:ext cx="2949614" cy="2015749"/>
          </a:xfrm>
          <a:prstGeom prst="roundRect">
            <a:avLst/>
          </a:prstGeom>
          <a:solidFill>
            <a:srgbClr val="E781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DBAA1BB-4032-4E0F-9CA0-070331A12A0A}"/>
              </a:ext>
            </a:extLst>
          </p:cNvPr>
          <p:cNvPicPr>
            <a:picLocks noChangeAspect="1"/>
          </p:cNvPicPr>
          <p:nvPr/>
        </p:nvPicPr>
        <p:blipFill>
          <a:blip r:embed="rId7"/>
          <a:stretch>
            <a:fillRect/>
          </a:stretch>
        </p:blipFill>
        <p:spPr>
          <a:xfrm>
            <a:off x="5804341" y="4262330"/>
            <a:ext cx="2775544" cy="1850362"/>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25" name="Picture 24" descr="A picture containing water, person, sport, water sport&#10;&#10;Description automatically generated">
            <a:extLst>
              <a:ext uri="{FF2B5EF4-FFF2-40B4-BE49-F238E27FC236}">
                <a16:creationId xmlns:a16="http://schemas.microsoft.com/office/drawing/2014/main" id="{3A9FE309-F147-4BE9-87C9-40D285F5C5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834" t="5555" b="16667"/>
          <a:stretch/>
        </p:blipFill>
        <p:spPr>
          <a:xfrm>
            <a:off x="3063355" y="2723867"/>
            <a:ext cx="2632173" cy="1721982"/>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3" name="TextBox 2">
            <a:extLst>
              <a:ext uri="{FF2B5EF4-FFF2-40B4-BE49-F238E27FC236}">
                <a16:creationId xmlns:a16="http://schemas.microsoft.com/office/drawing/2014/main" id="{399DA409-4E6B-4298-802D-6BB3C52C669D}"/>
              </a:ext>
            </a:extLst>
          </p:cNvPr>
          <p:cNvSpPr txBox="1"/>
          <p:nvPr/>
        </p:nvSpPr>
        <p:spPr>
          <a:xfrm>
            <a:off x="2714943" y="6346900"/>
            <a:ext cx="3574248" cy="369332"/>
          </a:xfrm>
          <a:prstGeom prst="rect">
            <a:avLst/>
          </a:prstGeom>
          <a:noFill/>
        </p:spPr>
        <p:txBody>
          <a:bodyPr wrap="none" rtlCol="0">
            <a:spAutoFit/>
          </a:bodyPr>
          <a:lstStyle/>
          <a:p>
            <a:r>
              <a:rPr lang="en-US" dirty="0">
                <a:latin typeface="Averia Serif Libre" panose="02000603000000000004" pitchFamily="2" charset="0"/>
              </a:rPr>
              <a:t>All program areas are adaptable!</a:t>
            </a:r>
          </a:p>
        </p:txBody>
      </p:sp>
      <p:sp>
        <p:nvSpPr>
          <p:cNvPr id="20" name="Rectangle: Rounded Corners 19">
            <a:extLst>
              <a:ext uri="{FF2B5EF4-FFF2-40B4-BE49-F238E27FC236}">
                <a16:creationId xmlns:a16="http://schemas.microsoft.com/office/drawing/2014/main" id="{7BFE1667-4CBF-4384-AD03-7A7A33E7438D}"/>
              </a:ext>
            </a:extLst>
          </p:cNvPr>
          <p:cNvSpPr/>
          <p:nvPr/>
        </p:nvSpPr>
        <p:spPr>
          <a:xfrm>
            <a:off x="5667846" y="1248488"/>
            <a:ext cx="3037005" cy="2080138"/>
          </a:xfrm>
          <a:prstGeom prst="roundRect">
            <a:avLst/>
          </a:prstGeom>
          <a:solidFill>
            <a:srgbClr val="C721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33E211C-C5E2-46D8-A439-5C171F0157E8}"/>
              </a:ext>
            </a:extLst>
          </p:cNvPr>
          <p:cNvPicPr>
            <a:picLocks noChangeAspect="1"/>
          </p:cNvPicPr>
          <p:nvPr/>
        </p:nvPicPr>
        <p:blipFill>
          <a:blip r:embed="rId9"/>
          <a:stretch>
            <a:fillRect/>
          </a:stretch>
        </p:blipFill>
        <p:spPr>
          <a:xfrm>
            <a:off x="5747671" y="1322011"/>
            <a:ext cx="2861657" cy="1909761"/>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8946824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563728-73BE-4929-BACA-05B659D8A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58342"/>
            <a:ext cx="9160042" cy="6916341"/>
          </a:xfrm>
          <a:prstGeom prst="rect">
            <a:avLst/>
          </a:prstGeom>
        </p:spPr>
      </p:pic>
      <p:pic>
        <p:nvPicPr>
          <p:cNvPr id="9" name="Picture 8">
            <a:extLst>
              <a:ext uri="{FF2B5EF4-FFF2-40B4-BE49-F238E27FC236}">
                <a16:creationId xmlns:a16="http://schemas.microsoft.com/office/drawing/2014/main" id="{E49D9228-6001-4899-9FB3-84603F3CE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76200"/>
            <a:ext cx="9160042" cy="1219200"/>
          </a:xfrm>
          <a:prstGeom prst="rect">
            <a:avLst/>
          </a:prstGeom>
        </p:spPr>
      </p:pic>
      <p:sp>
        <p:nvSpPr>
          <p:cNvPr id="2" name="Title 1"/>
          <p:cNvSpPr>
            <a:spLocks noGrp="1"/>
          </p:cNvSpPr>
          <p:nvPr>
            <p:ph type="title"/>
          </p:nvPr>
        </p:nvSpPr>
        <p:spPr>
          <a:xfrm>
            <a:off x="449179" y="-39756"/>
            <a:ext cx="8229600" cy="1143000"/>
          </a:xfrm>
        </p:spPr>
        <p:txBody>
          <a:bodyPr>
            <a:normAutofit/>
          </a:bodyPr>
          <a:lstStyle/>
          <a:p>
            <a:r>
              <a:rPr lang="en-US" sz="4800">
                <a:ln w="25400">
                  <a:solidFill>
                    <a:schemeClr val="bg1"/>
                  </a:solidFill>
                </a:ln>
                <a:solidFill>
                  <a:schemeClr val="bg1"/>
                </a:solidFill>
                <a:latin typeface="Averia Serif Libre" panose="02000603000000000004" pitchFamily="2" charset="0"/>
              </a:rPr>
              <a:t>The Well Shell</a:t>
            </a:r>
          </a:p>
        </p:txBody>
      </p:sp>
      <p:sp>
        <p:nvSpPr>
          <p:cNvPr id="6" name="TextBox 5">
            <a:extLst>
              <a:ext uri="{FF2B5EF4-FFF2-40B4-BE49-F238E27FC236}">
                <a16:creationId xmlns:a16="http://schemas.microsoft.com/office/drawing/2014/main" id="{0E920725-0A82-494D-9BCF-A3884D8652DC}"/>
              </a:ext>
            </a:extLst>
          </p:cNvPr>
          <p:cNvSpPr txBox="1"/>
          <p:nvPr/>
        </p:nvSpPr>
        <p:spPr>
          <a:xfrm>
            <a:off x="304800" y="1447800"/>
            <a:ext cx="4876800" cy="1938992"/>
          </a:xfrm>
          <a:prstGeom prst="rect">
            <a:avLst/>
          </a:prstGeom>
          <a:noFill/>
        </p:spPr>
        <p:txBody>
          <a:bodyPr wrap="square" rtlCol="0" anchor="t">
            <a:spAutoFit/>
          </a:bodyPr>
          <a:lstStyle/>
          <a:p>
            <a:pPr marL="342900" indent="-342900">
              <a:buFont typeface="Arial"/>
              <a:buChar char="•"/>
            </a:pPr>
            <a:r>
              <a:rPr lang="en-US" sz="2400" dirty="0">
                <a:latin typeface="Averia Serif Libre" panose="020B0604020202020204" charset="0"/>
              </a:rPr>
              <a:t>A 6,000 square foot, state of the art medical facility that includes 4 treatment rooms, 2 overnight rooms, and a pharmacy!</a:t>
            </a:r>
            <a:endParaRPr lang="en-US" dirty="0"/>
          </a:p>
        </p:txBody>
      </p:sp>
      <p:sp>
        <p:nvSpPr>
          <p:cNvPr id="7" name="TextBox 6">
            <a:extLst>
              <a:ext uri="{FF2B5EF4-FFF2-40B4-BE49-F238E27FC236}">
                <a16:creationId xmlns:a16="http://schemas.microsoft.com/office/drawing/2014/main" id="{B164FEF4-F3A4-4AFF-BA94-7F991C3EB6EA}"/>
              </a:ext>
            </a:extLst>
          </p:cNvPr>
          <p:cNvSpPr txBox="1"/>
          <p:nvPr/>
        </p:nvSpPr>
        <p:spPr>
          <a:xfrm>
            <a:off x="4572000" y="4191000"/>
            <a:ext cx="4419600" cy="1569660"/>
          </a:xfrm>
          <a:prstGeom prst="rect">
            <a:avLst/>
          </a:prstGeom>
          <a:noFill/>
        </p:spPr>
        <p:txBody>
          <a:bodyPr wrap="square" rtlCol="0" anchor="t">
            <a:spAutoFit/>
          </a:bodyPr>
          <a:lstStyle/>
          <a:p>
            <a:pPr marL="342900" indent="-342900">
              <a:buFont typeface="Arial"/>
              <a:buChar char="•"/>
            </a:pPr>
            <a:r>
              <a:rPr lang="en-US" sz="2400" dirty="0">
                <a:latin typeface="Averia Serif Libre"/>
              </a:rPr>
              <a:t>Staffed by Physicians, Nurses, NPs, and PAs to provide care to the campers and families</a:t>
            </a:r>
          </a:p>
        </p:txBody>
      </p:sp>
      <p:sp>
        <p:nvSpPr>
          <p:cNvPr id="10" name="Rectangle: Rounded Corners 9">
            <a:extLst>
              <a:ext uri="{FF2B5EF4-FFF2-40B4-BE49-F238E27FC236}">
                <a16:creationId xmlns:a16="http://schemas.microsoft.com/office/drawing/2014/main" id="{AC0D57D0-6754-47E1-9D3A-34E68AD4023A}"/>
              </a:ext>
            </a:extLst>
          </p:cNvPr>
          <p:cNvSpPr/>
          <p:nvPr/>
        </p:nvSpPr>
        <p:spPr>
          <a:xfrm>
            <a:off x="434196" y="3862560"/>
            <a:ext cx="3733800" cy="2514601"/>
          </a:xfrm>
          <a:prstGeom prst="roundRect">
            <a:avLst/>
          </a:prstGeom>
          <a:solidFill>
            <a:srgbClr val="3BA9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DD062401-8458-4A4D-8D9A-FD2FD51DBDD0}"/>
              </a:ext>
            </a:extLst>
          </p:cNvPr>
          <p:cNvPicPr>
            <a:picLocks noGrp="1" noChangeAspect="1"/>
          </p:cNvPicPr>
          <p:nvPr>
            <p:ph idx="1"/>
          </p:nvPr>
        </p:nvPicPr>
        <p:blipFill>
          <a:blip r:embed="rId5"/>
          <a:stretch>
            <a:fillRect/>
          </a:stretch>
        </p:blipFill>
        <p:spPr>
          <a:xfrm>
            <a:off x="548496" y="3961724"/>
            <a:ext cx="3505200" cy="2339237"/>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11" name="Rectangle: Rounded Corners 10">
            <a:extLst>
              <a:ext uri="{FF2B5EF4-FFF2-40B4-BE49-F238E27FC236}">
                <a16:creationId xmlns:a16="http://schemas.microsoft.com/office/drawing/2014/main" id="{4C2C2BC2-E73F-4642-89D5-6F1443F2D8C3}"/>
              </a:ext>
            </a:extLst>
          </p:cNvPr>
          <p:cNvSpPr/>
          <p:nvPr/>
        </p:nvSpPr>
        <p:spPr>
          <a:xfrm>
            <a:off x="5334000" y="1183231"/>
            <a:ext cx="3733800" cy="2514601"/>
          </a:xfrm>
          <a:prstGeom prst="roundRect">
            <a:avLst/>
          </a:prstGeom>
          <a:solidFill>
            <a:srgbClr val="E781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7AECD7B-7500-4F64-B59E-6E6B3EFC5546}"/>
              </a:ext>
            </a:extLst>
          </p:cNvPr>
          <p:cNvPicPr>
            <a:picLocks noChangeAspect="1"/>
          </p:cNvPicPr>
          <p:nvPr/>
        </p:nvPicPr>
        <p:blipFill>
          <a:blip r:embed="rId6"/>
          <a:stretch>
            <a:fillRect/>
          </a:stretch>
        </p:blipFill>
        <p:spPr>
          <a:xfrm>
            <a:off x="5486400" y="1295400"/>
            <a:ext cx="3429000" cy="228600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296623394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563728-73BE-4929-BACA-05B659D8A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26504" y="9939"/>
            <a:ext cx="9160042" cy="6916341"/>
          </a:xfrm>
          <a:prstGeom prst="rect">
            <a:avLst/>
          </a:prstGeom>
        </p:spPr>
      </p:pic>
      <p:pic>
        <p:nvPicPr>
          <p:cNvPr id="9" name="Picture 8">
            <a:extLst>
              <a:ext uri="{FF2B5EF4-FFF2-40B4-BE49-F238E27FC236}">
                <a16:creationId xmlns:a16="http://schemas.microsoft.com/office/drawing/2014/main" id="{E49D9228-6001-4899-9FB3-84603F3CE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76200"/>
            <a:ext cx="9160042" cy="1219200"/>
          </a:xfrm>
          <a:prstGeom prst="rect">
            <a:avLst/>
          </a:prstGeom>
        </p:spPr>
      </p:pic>
      <p:sp>
        <p:nvSpPr>
          <p:cNvPr id="2" name="Title 1"/>
          <p:cNvSpPr>
            <a:spLocks noGrp="1"/>
          </p:cNvSpPr>
          <p:nvPr>
            <p:ph type="title"/>
          </p:nvPr>
        </p:nvSpPr>
        <p:spPr>
          <a:xfrm>
            <a:off x="449179" y="-39756"/>
            <a:ext cx="8229600" cy="1143000"/>
          </a:xfrm>
        </p:spPr>
        <p:txBody>
          <a:bodyPr>
            <a:normAutofit/>
          </a:bodyPr>
          <a:lstStyle/>
          <a:p>
            <a:r>
              <a:rPr lang="en-US" sz="4800">
                <a:ln w="25400">
                  <a:solidFill>
                    <a:schemeClr val="bg1"/>
                  </a:solidFill>
                </a:ln>
                <a:solidFill>
                  <a:schemeClr val="bg1"/>
                </a:solidFill>
                <a:latin typeface="Averia Serif Libre" panose="02000603000000000004" pitchFamily="2" charset="0"/>
              </a:rPr>
              <a:t>Life at Camp</a:t>
            </a:r>
          </a:p>
        </p:txBody>
      </p:sp>
      <p:sp>
        <p:nvSpPr>
          <p:cNvPr id="11" name="TextBox 10">
            <a:extLst>
              <a:ext uri="{FF2B5EF4-FFF2-40B4-BE49-F238E27FC236}">
                <a16:creationId xmlns:a16="http://schemas.microsoft.com/office/drawing/2014/main" id="{070D5468-CD83-427F-BBE2-A880D8D9070C}"/>
              </a:ext>
            </a:extLst>
          </p:cNvPr>
          <p:cNvSpPr txBox="1"/>
          <p:nvPr/>
        </p:nvSpPr>
        <p:spPr>
          <a:xfrm>
            <a:off x="4648200" y="1674580"/>
            <a:ext cx="3699482" cy="1107996"/>
          </a:xfrm>
          <a:prstGeom prst="rect">
            <a:avLst/>
          </a:prstGeom>
          <a:noFill/>
        </p:spPr>
        <p:txBody>
          <a:bodyPr wrap="square" rtlCol="0">
            <a:spAutoFit/>
          </a:bodyPr>
          <a:lstStyle/>
          <a:p>
            <a:pPr algn="ctr"/>
            <a:r>
              <a:rPr lang="en-US" sz="2400" dirty="0">
                <a:latin typeface="Averia Serif Libre"/>
              </a:rPr>
              <a:t>Camper/Family Housing-</a:t>
            </a:r>
            <a:br>
              <a:rPr lang="en-US" sz="2400" dirty="0">
                <a:latin typeface="Averia Serif Libre"/>
              </a:rPr>
            </a:br>
            <a:r>
              <a:rPr lang="en-US" sz="2400" dirty="0">
                <a:latin typeface="Averia Serif Libre"/>
              </a:rPr>
              <a:t>4 Bales: 16 Total Cabins</a:t>
            </a:r>
          </a:p>
          <a:p>
            <a:endParaRPr lang="en-US" dirty="0">
              <a:latin typeface="Averia Serif Libre" panose="020B0604020202020204" charset="0"/>
            </a:endParaRPr>
          </a:p>
        </p:txBody>
      </p:sp>
      <p:sp>
        <p:nvSpPr>
          <p:cNvPr id="18" name="TextBox 17">
            <a:extLst>
              <a:ext uri="{FF2B5EF4-FFF2-40B4-BE49-F238E27FC236}">
                <a16:creationId xmlns:a16="http://schemas.microsoft.com/office/drawing/2014/main" id="{10B23480-5367-437F-977F-697751ACF32D}"/>
              </a:ext>
            </a:extLst>
          </p:cNvPr>
          <p:cNvSpPr txBox="1"/>
          <p:nvPr/>
        </p:nvSpPr>
        <p:spPr>
          <a:xfrm>
            <a:off x="6137300" y="2958167"/>
            <a:ext cx="2874664" cy="830997"/>
          </a:xfrm>
          <a:prstGeom prst="rect">
            <a:avLst/>
          </a:prstGeom>
          <a:noFill/>
        </p:spPr>
        <p:txBody>
          <a:bodyPr wrap="square" rtlCol="0" anchor="t">
            <a:spAutoFit/>
          </a:bodyPr>
          <a:lstStyle/>
          <a:p>
            <a:pPr algn="ctr"/>
            <a:r>
              <a:rPr lang="en-US" sz="2400" dirty="0">
                <a:latin typeface="Averia Serif Libre" panose="020B0604020202020204" charset="0"/>
              </a:rPr>
              <a:t>Family Weekends: </a:t>
            </a:r>
          </a:p>
          <a:p>
            <a:pPr algn="ctr"/>
            <a:r>
              <a:rPr lang="en-US" sz="2400" dirty="0">
                <a:latin typeface="Averia Serif Libre" panose="020B0604020202020204" charset="0"/>
              </a:rPr>
              <a:t>up to 12-15 families</a:t>
            </a:r>
          </a:p>
        </p:txBody>
      </p:sp>
      <p:sp>
        <p:nvSpPr>
          <p:cNvPr id="12" name="TextBox 11">
            <a:extLst>
              <a:ext uri="{FF2B5EF4-FFF2-40B4-BE49-F238E27FC236}">
                <a16:creationId xmlns:a16="http://schemas.microsoft.com/office/drawing/2014/main" id="{CE94F7AC-0DCA-4531-9E4F-83952B1A2E3C}"/>
              </a:ext>
            </a:extLst>
          </p:cNvPr>
          <p:cNvSpPr txBox="1"/>
          <p:nvPr/>
        </p:nvSpPr>
        <p:spPr>
          <a:xfrm>
            <a:off x="6649609" y="4009450"/>
            <a:ext cx="1949577" cy="1200329"/>
          </a:xfrm>
          <a:prstGeom prst="rect">
            <a:avLst/>
          </a:prstGeom>
          <a:noFill/>
        </p:spPr>
        <p:txBody>
          <a:bodyPr wrap="square">
            <a:spAutoFit/>
          </a:bodyPr>
          <a:lstStyle/>
          <a:p>
            <a:pPr algn="ctr"/>
            <a:r>
              <a:rPr lang="en-US" sz="2400" dirty="0">
                <a:latin typeface="Averia Serif Libre"/>
              </a:rPr>
              <a:t>Summers: </a:t>
            </a:r>
          </a:p>
          <a:p>
            <a:pPr algn="ctr"/>
            <a:r>
              <a:rPr lang="en-US" sz="2400" dirty="0">
                <a:latin typeface="Averia Serif Libre"/>
              </a:rPr>
              <a:t>up to 50-60 campers</a:t>
            </a:r>
          </a:p>
        </p:txBody>
      </p:sp>
      <p:sp>
        <p:nvSpPr>
          <p:cNvPr id="14" name="TextBox 13">
            <a:extLst>
              <a:ext uri="{FF2B5EF4-FFF2-40B4-BE49-F238E27FC236}">
                <a16:creationId xmlns:a16="http://schemas.microsoft.com/office/drawing/2014/main" id="{3CB61A94-3108-439B-93AE-107F11717099}"/>
              </a:ext>
            </a:extLst>
          </p:cNvPr>
          <p:cNvSpPr txBox="1"/>
          <p:nvPr/>
        </p:nvSpPr>
        <p:spPr>
          <a:xfrm>
            <a:off x="6418022" y="5882830"/>
            <a:ext cx="2151905" cy="461665"/>
          </a:xfrm>
          <a:prstGeom prst="rect">
            <a:avLst/>
          </a:prstGeom>
          <a:noFill/>
        </p:spPr>
        <p:txBody>
          <a:bodyPr wrap="square">
            <a:spAutoFit/>
          </a:bodyPr>
          <a:lstStyle/>
          <a:p>
            <a:pPr algn="ctr"/>
            <a:r>
              <a:rPr lang="en-US" sz="2400" dirty="0">
                <a:latin typeface="Averia Serif Libre" panose="020B0604020202020204" charset="0"/>
              </a:rPr>
              <a:t>Staff Housing</a:t>
            </a:r>
          </a:p>
        </p:txBody>
      </p:sp>
      <p:sp>
        <p:nvSpPr>
          <p:cNvPr id="20" name="Rectangle: Rounded Corners 19">
            <a:extLst>
              <a:ext uri="{FF2B5EF4-FFF2-40B4-BE49-F238E27FC236}">
                <a16:creationId xmlns:a16="http://schemas.microsoft.com/office/drawing/2014/main" id="{8B76613A-8764-43BA-B85B-3A6C39251D77}"/>
              </a:ext>
            </a:extLst>
          </p:cNvPr>
          <p:cNvSpPr/>
          <p:nvPr/>
        </p:nvSpPr>
        <p:spPr>
          <a:xfrm>
            <a:off x="228600" y="1302204"/>
            <a:ext cx="3775297" cy="2531799"/>
          </a:xfrm>
          <a:prstGeom prst="roundRect">
            <a:avLst/>
          </a:prstGeom>
          <a:solidFill>
            <a:srgbClr val="F4CE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grass, outdoor, sky, building&#10;&#10;Description automatically generated">
            <a:extLst>
              <a:ext uri="{FF2B5EF4-FFF2-40B4-BE49-F238E27FC236}">
                <a16:creationId xmlns:a16="http://schemas.microsoft.com/office/drawing/2014/main" id="{604F2E4F-A332-4A55-AC5E-92C46B3202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738" y="1368418"/>
            <a:ext cx="3574405" cy="2380609"/>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25" name="Rectangle: Rounded Corners 24">
            <a:extLst>
              <a:ext uri="{FF2B5EF4-FFF2-40B4-BE49-F238E27FC236}">
                <a16:creationId xmlns:a16="http://schemas.microsoft.com/office/drawing/2014/main" id="{CABE29B2-B43A-4383-A3B7-B88B39E5587B}"/>
              </a:ext>
            </a:extLst>
          </p:cNvPr>
          <p:cNvSpPr/>
          <p:nvPr/>
        </p:nvSpPr>
        <p:spPr>
          <a:xfrm>
            <a:off x="436542" y="4099177"/>
            <a:ext cx="3352799" cy="2604303"/>
          </a:xfrm>
          <a:prstGeom prst="roundRect">
            <a:avLst/>
          </a:prstGeom>
          <a:solidFill>
            <a:srgbClr val="C721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A3B3ACCF-0C93-797F-E986-0C460F719481}"/>
              </a:ext>
            </a:extLst>
          </p:cNvPr>
          <p:cNvSpPr/>
          <p:nvPr/>
        </p:nvSpPr>
        <p:spPr>
          <a:xfrm>
            <a:off x="514997" y="4212659"/>
            <a:ext cx="3189946" cy="234054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0C80F614-49CA-445C-8F8B-630E31C088F2}"/>
              </a:ext>
            </a:extLst>
          </p:cNvPr>
          <p:cNvSpPr/>
          <p:nvPr/>
        </p:nvSpPr>
        <p:spPr>
          <a:xfrm>
            <a:off x="2752154" y="3034289"/>
            <a:ext cx="3216156" cy="2448876"/>
          </a:xfrm>
          <a:prstGeom prst="roundRect">
            <a:avLst/>
          </a:prstGeom>
          <a:solidFill>
            <a:srgbClr val="E27B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FC57498-48D6-4263-8AF6-D29911723F01}"/>
              </a:ext>
            </a:extLst>
          </p:cNvPr>
          <p:cNvPicPr>
            <a:picLocks noChangeAspect="1"/>
          </p:cNvPicPr>
          <p:nvPr/>
        </p:nvPicPr>
        <p:blipFill>
          <a:blip r:embed="rId7"/>
          <a:stretch>
            <a:fillRect/>
          </a:stretch>
        </p:blipFill>
        <p:spPr>
          <a:xfrm>
            <a:off x="2833808" y="3099429"/>
            <a:ext cx="3052848" cy="2289636"/>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61403249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563728-73BE-4929-BACA-05B659D8A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58342"/>
            <a:ext cx="9160042" cy="6916341"/>
          </a:xfrm>
          <a:prstGeom prst="rect">
            <a:avLst/>
          </a:prstGeom>
        </p:spPr>
      </p:pic>
      <p:pic>
        <p:nvPicPr>
          <p:cNvPr id="9" name="Picture 8">
            <a:extLst>
              <a:ext uri="{FF2B5EF4-FFF2-40B4-BE49-F238E27FC236}">
                <a16:creationId xmlns:a16="http://schemas.microsoft.com/office/drawing/2014/main" id="{E49D9228-6001-4899-9FB3-84603F3CE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76200"/>
            <a:ext cx="9160042" cy="1061253"/>
          </a:xfrm>
          <a:prstGeom prst="rect">
            <a:avLst/>
          </a:prstGeom>
        </p:spPr>
      </p:pic>
      <p:sp>
        <p:nvSpPr>
          <p:cNvPr id="2" name="Title 1"/>
          <p:cNvSpPr>
            <a:spLocks noGrp="1"/>
          </p:cNvSpPr>
          <p:nvPr>
            <p:ph type="title"/>
          </p:nvPr>
        </p:nvSpPr>
        <p:spPr>
          <a:xfrm>
            <a:off x="449179" y="-152400"/>
            <a:ext cx="8229600" cy="1143000"/>
          </a:xfrm>
        </p:spPr>
        <p:txBody>
          <a:bodyPr>
            <a:normAutofit/>
          </a:bodyPr>
          <a:lstStyle/>
          <a:p>
            <a:r>
              <a:rPr lang="en-US" sz="4800" dirty="0">
                <a:ln w="25400">
                  <a:solidFill>
                    <a:schemeClr val="bg1"/>
                  </a:solidFill>
                </a:ln>
                <a:solidFill>
                  <a:schemeClr val="bg1"/>
                </a:solidFill>
                <a:latin typeface="Averia Serif Libre" panose="02000603000000000004" pitchFamily="2" charset="0"/>
              </a:rPr>
              <a:t>Why Kids Need Camp</a:t>
            </a:r>
          </a:p>
        </p:txBody>
      </p:sp>
      <p:sp>
        <p:nvSpPr>
          <p:cNvPr id="5" name="TextBox 4">
            <a:extLst>
              <a:ext uri="{FF2B5EF4-FFF2-40B4-BE49-F238E27FC236}">
                <a16:creationId xmlns:a16="http://schemas.microsoft.com/office/drawing/2014/main" id="{539AE5AA-B018-4B3C-B1D2-1EA34B191290}"/>
              </a:ext>
            </a:extLst>
          </p:cNvPr>
          <p:cNvSpPr txBox="1"/>
          <p:nvPr/>
        </p:nvSpPr>
        <p:spPr>
          <a:xfrm>
            <a:off x="401787" y="6349386"/>
            <a:ext cx="8340425" cy="338554"/>
          </a:xfrm>
          <a:prstGeom prst="rect">
            <a:avLst/>
          </a:prstGeom>
          <a:noFill/>
        </p:spPr>
        <p:txBody>
          <a:bodyPr wrap="none" rtlCol="0">
            <a:spAutoFit/>
          </a:bodyPr>
          <a:lstStyle/>
          <a:p>
            <a:r>
              <a:rPr lang="en-US" sz="1600" dirty="0">
                <a:latin typeface="Averia Serif Libre" panose="020B0604020202020204" charset="0"/>
              </a:rPr>
              <a:t>(Outcomes study by The Child Study Center at Yale University School of Medicine, 2014)</a:t>
            </a:r>
          </a:p>
        </p:txBody>
      </p:sp>
      <p:grpSp>
        <p:nvGrpSpPr>
          <p:cNvPr id="27" name="Group 26">
            <a:extLst>
              <a:ext uri="{FF2B5EF4-FFF2-40B4-BE49-F238E27FC236}">
                <a16:creationId xmlns:a16="http://schemas.microsoft.com/office/drawing/2014/main" id="{39B7FF56-624E-46AB-92C0-44362C50093A}"/>
              </a:ext>
            </a:extLst>
          </p:cNvPr>
          <p:cNvGrpSpPr/>
          <p:nvPr/>
        </p:nvGrpSpPr>
        <p:grpSpPr>
          <a:xfrm>
            <a:off x="-1510158" y="789243"/>
            <a:ext cx="10425558" cy="5670880"/>
            <a:chOff x="-1676400" y="789243"/>
            <a:chExt cx="10425558" cy="5670880"/>
          </a:xfrm>
        </p:grpSpPr>
        <p:pic>
          <p:nvPicPr>
            <p:cNvPr id="21" name="Picture 20" descr="A picture containing text, spectacles&#10;&#10;Description automatically generated">
              <a:extLst>
                <a:ext uri="{FF2B5EF4-FFF2-40B4-BE49-F238E27FC236}">
                  <a16:creationId xmlns:a16="http://schemas.microsoft.com/office/drawing/2014/main" id="{59C0242D-2F4F-42E5-8CAC-6B728B304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789243"/>
              <a:ext cx="7561173" cy="5670880"/>
            </a:xfrm>
            <a:prstGeom prst="rect">
              <a:avLst/>
            </a:prstGeom>
          </p:spPr>
        </p:pic>
        <p:sp>
          <p:nvSpPr>
            <p:cNvPr id="22" name="TextBox 21">
              <a:extLst>
                <a:ext uri="{FF2B5EF4-FFF2-40B4-BE49-F238E27FC236}">
                  <a16:creationId xmlns:a16="http://schemas.microsoft.com/office/drawing/2014/main" id="{9B9ACF55-C7CC-4B31-BC2A-1120414AEB0A}"/>
                </a:ext>
              </a:extLst>
            </p:cNvPr>
            <p:cNvSpPr txBox="1"/>
            <p:nvPr/>
          </p:nvSpPr>
          <p:spPr>
            <a:xfrm>
              <a:off x="2590800" y="1114423"/>
              <a:ext cx="5346400" cy="400110"/>
            </a:xfrm>
            <a:prstGeom prst="rect">
              <a:avLst/>
            </a:prstGeom>
            <a:noFill/>
          </p:spPr>
          <p:txBody>
            <a:bodyPr wrap="none" rtlCol="0">
              <a:spAutoFit/>
            </a:bodyPr>
            <a:lstStyle/>
            <a:p>
              <a:r>
                <a:rPr lang="en-US" sz="2000" dirty="0">
                  <a:latin typeface="Averia Serif Libre" panose="020B0604020202020204" charset="0"/>
                </a:rPr>
                <a:t>Improved confidence and higher self-esteem</a:t>
              </a:r>
            </a:p>
          </p:txBody>
        </p:sp>
        <p:sp>
          <p:nvSpPr>
            <p:cNvPr id="23" name="TextBox 22">
              <a:extLst>
                <a:ext uri="{FF2B5EF4-FFF2-40B4-BE49-F238E27FC236}">
                  <a16:creationId xmlns:a16="http://schemas.microsoft.com/office/drawing/2014/main" id="{BA3E5A2F-C702-464E-9D7A-E8B610FA3EF1}"/>
                </a:ext>
              </a:extLst>
            </p:cNvPr>
            <p:cNvSpPr txBox="1"/>
            <p:nvPr/>
          </p:nvSpPr>
          <p:spPr>
            <a:xfrm>
              <a:off x="3995779" y="2030642"/>
              <a:ext cx="3871894" cy="400110"/>
            </a:xfrm>
            <a:prstGeom prst="rect">
              <a:avLst/>
            </a:prstGeom>
            <a:noFill/>
          </p:spPr>
          <p:txBody>
            <a:bodyPr wrap="none" rtlCol="0">
              <a:spAutoFit/>
            </a:bodyPr>
            <a:lstStyle/>
            <a:p>
              <a:r>
                <a:rPr lang="en-US" sz="2000" dirty="0">
                  <a:latin typeface="Averia Serif Libre" panose="020B0604020202020204" charset="0"/>
                </a:rPr>
                <a:t>Greater sense of independence</a:t>
              </a:r>
            </a:p>
          </p:txBody>
        </p:sp>
        <p:sp>
          <p:nvSpPr>
            <p:cNvPr id="24" name="TextBox 23">
              <a:extLst>
                <a:ext uri="{FF2B5EF4-FFF2-40B4-BE49-F238E27FC236}">
                  <a16:creationId xmlns:a16="http://schemas.microsoft.com/office/drawing/2014/main" id="{FFF4C705-3D17-457C-BAEB-EF8B4E31A639}"/>
                </a:ext>
              </a:extLst>
            </p:cNvPr>
            <p:cNvSpPr txBox="1"/>
            <p:nvPr/>
          </p:nvSpPr>
          <p:spPr>
            <a:xfrm>
              <a:off x="4343400" y="3440017"/>
              <a:ext cx="4405758" cy="400110"/>
            </a:xfrm>
            <a:prstGeom prst="rect">
              <a:avLst/>
            </a:prstGeom>
            <a:noFill/>
          </p:spPr>
          <p:txBody>
            <a:bodyPr wrap="none" rtlCol="0">
              <a:spAutoFit/>
            </a:bodyPr>
            <a:lstStyle/>
            <a:p>
              <a:r>
                <a:rPr lang="en-US" sz="2000" dirty="0">
                  <a:latin typeface="Averia Serif Libre" panose="020B0604020202020204" charset="0"/>
                </a:rPr>
                <a:t>Increased interest in social activities</a:t>
              </a:r>
            </a:p>
          </p:txBody>
        </p:sp>
        <p:sp>
          <p:nvSpPr>
            <p:cNvPr id="25" name="TextBox 24">
              <a:extLst>
                <a:ext uri="{FF2B5EF4-FFF2-40B4-BE49-F238E27FC236}">
                  <a16:creationId xmlns:a16="http://schemas.microsoft.com/office/drawing/2014/main" id="{DC332E21-C52A-44B0-B079-F14FF70F8533}"/>
                </a:ext>
              </a:extLst>
            </p:cNvPr>
            <p:cNvSpPr txBox="1"/>
            <p:nvPr/>
          </p:nvSpPr>
          <p:spPr>
            <a:xfrm>
              <a:off x="3933837" y="4648200"/>
              <a:ext cx="4000326" cy="707886"/>
            </a:xfrm>
            <a:prstGeom prst="rect">
              <a:avLst/>
            </a:prstGeom>
            <a:noFill/>
          </p:spPr>
          <p:txBody>
            <a:bodyPr wrap="none" rtlCol="0">
              <a:spAutoFit/>
            </a:bodyPr>
            <a:lstStyle/>
            <a:p>
              <a:r>
                <a:rPr lang="en-US" sz="2000" dirty="0">
                  <a:latin typeface="Averia Serif Libre" panose="020B0604020202020204" charset="0"/>
                </a:rPr>
                <a:t>Decrease in illness related stress </a:t>
              </a:r>
            </a:p>
            <a:p>
              <a:r>
                <a:rPr lang="en-US" sz="2000" dirty="0">
                  <a:latin typeface="Averia Serif Libre" panose="020B0604020202020204" charset="0"/>
                </a:rPr>
                <a:t>and psychological difficulties</a:t>
              </a:r>
            </a:p>
          </p:txBody>
        </p:sp>
        <p:sp>
          <p:nvSpPr>
            <p:cNvPr id="26" name="TextBox 25">
              <a:extLst>
                <a:ext uri="{FF2B5EF4-FFF2-40B4-BE49-F238E27FC236}">
                  <a16:creationId xmlns:a16="http://schemas.microsoft.com/office/drawing/2014/main" id="{EB341C9C-226C-4566-A5A2-1BF11C6B6E5C}"/>
                </a:ext>
              </a:extLst>
            </p:cNvPr>
            <p:cNvSpPr txBox="1"/>
            <p:nvPr/>
          </p:nvSpPr>
          <p:spPr>
            <a:xfrm>
              <a:off x="2576736" y="5710267"/>
              <a:ext cx="3442033" cy="400110"/>
            </a:xfrm>
            <a:prstGeom prst="rect">
              <a:avLst/>
            </a:prstGeom>
            <a:noFill/>
          </p:spPr>
          <p:txBody>
            <a:bodyPr wrap="none" rtlCol="0">
              <a:spAutoFit/>
            </a:bodyPr>
            <a:lstStyle/>
            <a:p>
              <a:r>
                <a:rPr lang="en-US" sz="2000" dirty="0">
                  <a:latin typeface="Averia Serif Libre" panose="020B0604020202020204" charset="0"/>
                </a:rPr>
                <a:t>Improved relationship skills</a:t>
              </a:r>
            </a:p>
          </p:txBody>
        </p:sp>
      </p:grpSp>
    </p:spTree>
    <p:extLst>
      <p:ext uri="{BB962C8B-B14F-4D97-AF65-F5344CB8AC3E}">
        <p14:creationId xmlns:p14="http://schemas.microsoft.com/office/powerpoint/2010/main" val="157696987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563728-73BE-4929-BACA-05B659D8A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58342"/>
            <a:ext cx="9160042" cy="6916341"/>
          </a:xfrm>
          <a:prstGeom prst="rect">
            <a:avLst/>
          </a:prstGeom>
        </p:spPr>
      </p:pic>
      <p:pic>
        <p:nvPicPr>
          <p:cNvPr id="9" name="Picture 8">
            <a:extLst>
              <a:ext uri="{FF2B5EF4-FFF2-40B4-BE49-F238E27FC236}">
                <a16:creationId xmlns:a16="http://schemas.microsoft.com/office/drawing/2014/main" id="{E49D9228-6001-4899-9FB3-84603F3CE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76200"/>
            <a:ext cx="9160042" cy="1061253"/>
          </a:xfrm>
          <a:prstGeom prst="rect">
            <a:avLst/>
          </a:prstGeom>
        </p:spPr>
      </p:pic>
      <p:sp>
        <p:nvSpPr>
          <p:cNvPr id="2" name="Title 1"/>
          <p:cNvSpPr>
            <a:spLocks noGrp="1"/>
          </p:cNvSpPr>
          <p:nvPr>
            <p:ph type="title"/>
          </p:nvPr>
        </p:nvSpPr>
        <p:spPr>
          <a:xfrm>
            <a:off x="449179" y="-152400"/>
            <a:ext cx="8229600" cy="1143000"/>
          </a:xfrm>
        </p:spPr>
        <p:txBody>
          <a:bodyPr>
            <a:normAutofit/>
          </a:bodyPr>
          <a:lstStyle/>
          <a:p>
            <a:r>
              <a:rPr lang="en-US" sz="4800" dirty="0">
                <a:ln w="25400">
                  <a:solidFill>
                    <a:schemeClr val="bg1"/>
                  </a:solidFill>
                </a:ln>
                <a:solidFill>
                  <a:schemeClr val="bg1"/>
                </a:solidFill>
                <a:latin typeface="Averia Serif Libre" panose="02000603000000000004" pitchFamily="2" charset="0"/>
              </a:rPr>
              <a:t>Why You Need Camp</a:t>
            </a:r>
          </a:p>
        </p:txBody>
      </p:sp>
      <p:grpSp>
        <p:nvGrpSpPr>
          <p:cNvPr id="27" name="Group 26">
            <a:extLst>
              <a:ext uri="{FF2B5EF4-FFF2-40B4-BE49-F238E27FC236}">
                <a16:creationId xmlns:a16="http://schemas.microsoft.com/office/drawing/2014/main" id="{39B7FF56-624E-46AB-92C0-44362C50093A}"/>
              </a:ext>
            </a:extLst>
          </p:cNvPr>
          <p:cNvGrpSpPr/>
          <p:nvPr/>
        </p:nvGrpSpPr>
        <p:grpSpPr>
          <a:xfrm>
            <a:off x="-1600200" y="694921"/>
            <a:ext cx="10846674" cy="5670880"/>
            <a:chOff x="-1319844" y="747623"/>
            <a:chExt cx="10846674" cy="5670880"/>
          </a:xfrm>
        </p:grpSpPr>
        <p:pic>
          <p:nvPicPr>
            <p:cNvPr id="21" name="Picture 20" descr="A picture containing text, spectacles&#10;&#10;Description automatically generated">
              <a:extLst>
                <a:ext uri="{FF2B5EF4-FFF2-40B4-BE49-F238E27FC236}">
                  <a16:creationId xmlns:a16="http://schemas.microsoft.com/office/drawing/2014/main" id="{59C0242D-2F4F-42E5-8CAC-6B728B304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844" y="747623"/>
              <a:ext cx="7561173" cy="5670880"/>
            </a:xfrm>
            <a:prstGeom prst="rect">
              <a:avLst/>
            </a:prstGeom>
          </p:spPr>
        </p:pic>
        <p:sp>
          <p:nvSpPr>
            <p:cNvPr id="22" name="TextBox 21">
              <a:extLst>
                <a:ext uri="{FF2B5EF4-FFF2-40B4-BE49-F238E27FC236}">
                  <a16:creationId xmlns:a16="http://schemas.microsoft.com/office/drawing/2014/main" id="{9B9ACF55-C7CC-4B31-BC2A-1120414AEB0A}"/>
                </a:ext>
              </a:extLst>
            </p:cNvPr>
            <p:cNvSpPr txBox="1"/>
            <p:nvPr/>
          </p:nvSpPr>
          <p:spPr>
            <a:xfrm>
              <a:off x="3125713" y="1069235"/>
              <a:ext cx="6349880" cy="584775"/>
            </a:xfrm>
            <a:prstGeom prst="rect">
              <a:avLst/>
            </a:prstGeom>
            <a:noFill/>
          </p:spPr>
          <p:txBody>
            <a:bodyPr wrap="none" rtlCol="0">
              <a:spAutoFit/>
            </a:bodyPr>
            <a:lstStyle/>
            <a:p>
              <a:r>
                <a:rPr lang="en-US" sz="1600" dirty="0">
                  <a:latin typeface="Averia Serif Libre" panose="02000603000000000004" pitchFamily="2" charset="0"/>
                </a:rPr>
                <a:t>Be part of an</a:t>
              </a:r>
              <a:r>
                <a:rPr lang="en-US" sz="1600" dirty="0">
                  <a:solidFill>
                    <a:srgbClr val="222222"/>
                  </a:solidFill>
                  <a:effectLst/>
                  <a:latin typeface="Averia Serif Libre" panose="02000603000000000004" pitchFamily="2" charset="0"/>
                  <a:ea typeface="Calibri" panose="020F0502020204030204" pitchFamily="34" charset="0"/>
                </a:rPr>
                <a:t> internationally recognized nonprofit who all share </a:t>
              </a:r>
              <a:br>
                <a:rPr lang="en-US" sz="1600" dirty="0">
                  <a:solidFill>
                    <a:srgbClr val="222222"/>
                  </a:solidFill>
                  <a:effectLst/>
                  <a:latin typeface="Averia Serif Libre" panose="02000603000000000004" pitchFamily="2" charset="0"/>
                  <a:ea typeface="Calibri" panose="020F0502020204030204" pitchFamily="34" charset="0"/>
                </a:rPr>
              </a:br>
              <a:r>
                <a:rPr lang="en-US" sz="1600" dirty="0">
                  <a:solidFill>
                    <a:srgbClr val="222222"/>
                  </a:solidFill>
                  <a:effectLst/>
                  <a:latin typeface="Averia Serif Libre" panose="02000603000000000004" pitchFamily="2" charset="0"/>
                  <a:ea typeface="Calibri" panose="020F0502020204030204" pitchFamily="34" charset="0"/>
                </a:rPr>
                <a:t>the </a:t>
              </a:r>
              <a:r>
                <a:rPr lang="en-US" sz="1600" dirty="0">
                  <a:solidFill>
                    <a:srgbClr val="222222"/>
                  </a:solidFill>
                  <a:latin typeface="Averia Serif Libre" panose="02000603000000000004" pitchFamily="2" charset="0"/>
                  <a:ea typeface="Calibri" panose="020F0502020204030204" pitchFamily="34" charset="0"/>
                </a:rPr>
                <a:t>mission to </a:t>
              </a:r>
              <a:r>
                <a:rPr lang="en-US" sz="1600" dirty="0">
                  <a:solidFill>
                    <a:srgbClr val="222222"/>
                  </a:solidFill>
                  <a:effectLst/>
                  <a:latin typeface="Averia Serif Libre" panose="02000603000000000004" pitchFamily="2" charset="0"/>
                  <a:ea typeface="Calibri" panose="020F0502020204030204" pitchFamily="34" charset="0"/>
                </a:rPr>
                <a:t>serve children with serious medical conditions. </a:t>
              </a:r>
              <a:endParaRPr lang="en-US" sz="1600" dirty="0">
                <a:latin typeface="Averia Serif Libre" panose="02000603000000000004" pitchFamily="2" charset="0"/>
              </a:endParaRPr>
            </a:p>
          </p:txBody>
        </p:sp>
        <p:sp>
          <p:nvSpPr>
            <p:cNvPr id="23" name="TextBox 22">
              <a:extLst>
                <a:ext uri="{FF2B5EF4-FFF2-40B4-BE49-F238E27FC236}">
                  <a16:creationId xmlns:a16="http://schemas.microsoft.com/office/drawing/2014/main" id="{BA3E5A2F-C702-464E-9D7A-E8B610FA3EF1}"/>
                </a:ext>
              </a:extLst>
            </p:cNvPr>
            <p:cNvSpPr txBox="1"/>
            <p:nvPr/>
          </p:nvSpPr>
          <p:spPr>
            <a:xfrm>
              <a:off x="3995779" y="2030642"/>
              <a:ext cx="184731" cy="400110"/>
            </a:xfrm>
            <a:prstGeom prst="rect">
              <a:avLst/>
            </a:prstGeom>
            <a:noFill/>
          </p:spPr>
          <p:txBody>
            <a:bodyPr wrap="none" rtlCol="0">
              <a:spAutoFit/>
            </a:bodyPr>
            <a:lstStyle/>
            <a:p>
              <a:endParaRPr lang="en-US" sz="2000" dirty="0">
                <a:latin typeface="Averia Serif Libre" panose="020B0604020202020204" charset="0"/>
              </a:endParaRPr>
            </a:p>
          </p:txBody>
        </p:sp>
        <p:sp>
          <p:nvSpPr>
            <p:cNvPr id="24" name="TextBox 23">
              <a:extLst>
                <a:ext uri="{FF2B5EF4-FFF2-40B4-BE49-F238E27FC236}">
                  <a16:creationId xmlns:a16="http://schemas.microsoft.com/office/drawing/2014/main" id="{FFF4C705-3D17-457C-BAEB-EF8B4E31A639}"/>
                </a:ext>
              </a:extLst>
            </p:cNvPr>
            <p:cNvSpPr txBox="1"/>
            <p:nvPr/>
          </p:nvSpPr>
          <p:spPr>
            <a:xfrm>
              <a:off x="4623756" y="3257074"/>
              <a:ext cx="4903074" cy="584775"/>
            </a:xfrm>
            <a:prstGeom prst="rect">
              <a:avLst/>
            </a:prstGeom>
            <a:noFill/>
          </p:spPr>
          <p:txBody>
            <a:bodyPr wrap="none" rtlCol="0">
              <a:spAutoFit/>
            </a:bodyPr>
            <a:lstStyle/>
            <a:p>
              <a:r>
                <a:rPr lang="en-US" sz="1600" dirty="0">
                  <a:solidFill>
                    <a:srgbClr val="222222"/>
                  </a:solidFill>
                  <a:latin typeface="Averia Serif Libre" panose="02000603000000000004" pitchFamily="2" charset="0"/>
                  <a:ea typeface="Calibri" panose="020F0502020204030204" pitchFamily="34" charset="0"/>
                </a:rPr>
                <a:t>L</a:t>
              </a:r>
              <a:r>
                <a:rPr lang="en-US" sz="1600" dirty="0">
                  <a:solidFill>
                    <a:srgbClr val="222222"/>
                  </a:solidFill>
                  <a:effectLst/>
                  <a:latin typeface="Averia Serif Libre" panose="02000603000000000004" pitchFamily="2" charset="0"/>
                  <a:ea typeface="Calibri" panose="020F0502020204030204" pitchFamily="34" charset="0"/>
                </a:rPr>
                <a:t>earn to plan, adapt, &amp; implement intentional </a:t>
              </a:r>
              <a:br>
                <a:rPr lang="en-US" sz="1600" dirty="0">
                  <a:solidFill>
                    <a:srgbClr val="222222"/>
                  </a:solidFill>
                  <a:effectLst/>
                  <a:latin typeface="Averia Serif Libre" panose="02000603000000000004" pitchFamily="2" charset="0"/>
                  <a:ea typeface="Calibri" panose="020F0502020204030204" pitchFamily="34" charset="0"/>
                </a:rPr>
              </a:br>
              <a:r>
                <a:rPr lang="en-US" sz="1600" dirty="0">
                  <a:solidFill>
                    <a:srgbClr val="222222"/>
                  </a:solidFill>
                  <a:effectLst/>
                  <a:latin typeface="Averia Serif Libre" panose="02000603000000000004" pitchFamily="2" charset="0"/>
                  <a:ea typeface="Calibri" panose="020F0502020204030204" pitchFamily="34" charset="0"/>
                </a:rPr>
                <a:t>programs for campers with various medical needs. </a:t>
              </a:r>
              <a:endParaRPr lang="en-US" sz="1600" dirty="0">
                <a:latin typeface="Averia Serif Libre" panose="02000603000000000004" pitchFamily="2" charset="0"/>
              </a:endParaRPr>
            </a:p>
          </p:txBody>
        </p:sp>
        <p:sp>
          <p:nvSpPr>
            <p:cNvPr id="25" name="TextBox 24">
              <a:extLst>
                <a:ext uri="{FF2B5EF4-FFF2-40B4-BE49-F238E27FC236}">
                  <a16:creationId xmlns:a16="http://schemas.microsoft.com/office/drawing/2014/main" id="{DC332E21-C52A-44B0-B079-F14FF70F8533}"/>
                </a:ext>
              </a:extLst>
            </p:cNvPr>
            <p:cNvSpPr txBox="1"/>
            <p:nvPr/>
          </p:nvSpPr>
          <p:spPr>
            <a:xfrm>
              <a:off x="3933837" y="4648200"/>
              <a:ext cx="184731" cy="400110"/>
            </a:xfrm>
            <a:prstGeom prst="rect">
              <a:avLst/>
            </a:prstGeom>
            <a:noFill/>
          </p:spPr>
          <p:txBody>
            <a:bodyPr wrap="none" rtlCol="0">
              <a:spAutoFit/>
            </a:bodyPr>
            <a:lstStyle/>
            <a:p>
              <a:endParaRPr lang="en-US" sz="2000" dirty="0">
                <a:latin typeface="Averia Serif Libre" panose="020B0604020202020204" charset="0"/>
              </a:endParaRPr>
            </a:p>
          </p:txBody>
        </p:sp>
        <p:sp>
          <p:nvSpPr>
            <p:cNvPr id="26" name="TextBox 25">
              <a:extLst>
                <a:ext uri="{FF2B5EF4-FFF2-40B4-BE49-F238E27FC236}">
                  <a16:creationId xmlns:a16="http://schemas.microsoft.com/office/drawing/2014/main" id="{EB341C9C-226C-4566-A5A2-1BF11C6B6E5C}"/>
                </a:ext>
              </a:extLst>
            </p:cNvPr>
            <p:cNvSpPr txBox="1"/>
            <p:nvPr/>
          </p:nvSpPr>
          <p:spPr>
            <a:xfrm>
              <a:off x="2576736" y="5710267"/>
              <a:ext cx="184731" cy="400110"/>
            </a:xfrm>
            <a:prstGeom prst="rect">
              <a:avLst/>
            </a:prstGeom>
            <a:noFill/>
          </p:spPr>
          <p:txBody>
            <a:bodyPr wrap="none" rtlCol="0">
              <a:spAutoFit/>
            </a:bodyPr>
            <a:lstStyle/>
            <a:p>
              <a:endParaRPr lang="en-US" sz="2000" dirty="0">
                <a:latin typeface="Averia Serif Libre" panose="020B0604020202020204" charset="0"/>
              </a:endParaRPr>
            </a:p>
          </p:txBody>
        </p:sp>
      </p:grpSp>
      <p:sp>
        <p:nvSpPr>
          <p:cNvPr id="4" name="TextBox 3">
            <a:extLst>
              <a:ext uri="{FF2B5EF4-FFF2-40B4-BE49-F238E27FC236}">
                <a16:creationId xmlns:a16="http://schemas.microsoft.com/office/drawing/2014/main" id="{60948EE8-561F-E1AE-277D-F93ADA6A9B44}"/>
              </a:ext>
            </a:extLst>
          </p:cNvPr>
          <p:cNvSpPr txBox="1"/>
          <p:nvPr/>
        </p:nvSpPr>
        <p:spPr>
          <a:xfrm>
            <a:off x="3900154" y="2016274"/>
            <a:ext cx="5017234" cy="584775"/>
          </a:xfrm>
          <a:prstGeom prst="rect">
            <a:avLst/>
          </a:prstGeom>
          <a:noFill/>
        </p:spPr>
        <p:txBody>
          <a:bodyPr wrap="square">
            <a:spAutoFit/>
          </a:bodyPr>
          <a:lstStyle/>
          <a:p>
            <a:r>
              <a:rPr lang="en-US" sz="1600" dirty="0">
                <a:solidFill>
                  <a:srgbClr val="222222"/>
                </a:solidFill>
                <a:latin typeface="Averia Serif Libre" panose="02000603000000000004" pitchFamily="2" charset="0"/>
                <a:ea typeface="Calibri" panose="020F0502020204030204" pitchFamily="34" charset="0"/>
              </a:rPr>
              <a:t>W</a:t>
            </a:r>
            <a:r>
              <a:rPr lang="en-US" sz="1600" dirty="0">
                <a:solidFill>
                  <a:srgbClr val="222222"/>
                </a:solidFill>
                <a:effectLst/>
                <a:latin typeface="Averia Serif Libre" panose="02000603000000000004" pitchFamily="2" charset="0"/>
                <a:ea typeface="Calibri" panose="020F0502020204030204" pitchFamily="34" charset="0"/>
              </a:rPr>
              <a:t>ork in a supportive team setting, with a diverse </a:t>
            </a:r>
            <a:br>
              <a:rPr lang="en-US" sz="1600" dirty="0">
                <a:solidFill>
                  <a:srgbClr val="222222"/>
                </a:solidFill>
                <a:effectLst/>
                <a:latin typeface="Averia Serif Libre" panose="02000603000000000004" pitchFamily="2" charset="0"/>
                <a:ea typeface="Calibri" panose="020F0502020204030204" pitchFamily="34" charset="0"/>
              </a:rPr>
            </a:br>
            <a:r>
              <a:rPr lang="en-US" sz="1600" dirty="0">
                <a:solidFill>
                  <a:srgbClr val="222222"/>
                </a:solidFill>
                <a:effectLst/>
                <a:latin typeface="Averia Serif Libre" panose="02000603000000000004" pitchFamily="2" charset="0"/>
                <a:ea typeface="Calibri" panose="020F0502020204030204" pitchFamily="34" charset="0"/>
              </a:rPr>
              <a:t>group of individuals who want to make a difference.</a:t>
            </a:r>
            <a:endParaRPr lang="en-US" sz="1600" dirty="0">
              <a:latin typeface="Averia Serif Libre" panose="02000603000000000004" pitchFamily="2" charset="0"/>
            </a:endParaRPr>
          </a:p>
        </p:txBody>
      </p:sp>
      <p:sp>
        <p:nvSpPr>
          <p:cNvPr id="6" name="TextBox 5">
            <a:extLst>
              <a:ext uri="{FF2B5EF4-FFF2-40B4-BE49-F238E27FC236}">
                <a16:creationId xmlns:a16="http://schemas.microsoft.com/office/drawing/2014/main" id="{909311ED-7689-BE57-55F8-D6F5F10C18B1}"/>
              </a:ext>
            </a:extLst>
          </p:cNvPr>
          <p:cNvSpPr txBox="1"/>
          <p:nvPr/>
        </p:nvSpPr>
        <p:spPr>
          <a:xfrm>
            <a:off x="4077208" y="4648200"/>
            <a:ext cx="5066792" cy="584775"/>
          </a:xfrm>
          <a:prstGeom prst="rect">
            <a:avLst/>
          </a:prstGeom>
          <a:noFill/>
        </p:spPr>
        <p:txBody>
          <a:bodyPr wrap="square" rtlCol="0">
            <a:spAutoFit/>
          </a:bodyPr>
          <a:lstStyle/>
          <a:p>
            <a:pPr marL="0" marR="0"/>
            <a:r>
              <a:rPr lang="en-US" sz="1600" dirty="0">
                <a:solidFill>
                  <a:srgbClr val="222222"/>
                </a:solidFill>
                <a:effectLst/>
                <a:latin typeface="Averia Serif Libre" panose="02000603000000000004" pitchFamily="2" charset="0"/>
                <a:ea typeface="Times New Roman" panose="02020603050405020304" pitchFamily="18" charset="0"/>
              </a:rPr>
              <a:t>Help children reclaim their childhood while creating memorie</a:t>
            </a:r>
            <a:r>
              <a:rPr lang="en-US" sz="1600" dirty="0">
                <a:solidFill>
                  <a:srgbClr val="222222"/>
                </a:solidFill>
                <a:latin typeface="Averia Serif Libre" panose="02000603000000000004" pitchFamily="2" charset="0"/>
                <a:ea typeface="Times New Roman" panose="02020603050405020304" pitchFamily="18" charset="0"/>
              </a:rPr>
              <a:t>s they will carry with them for a lifetime.</a:t>
            </a:r>
            <a:endParaRPr lang="en-US" sz="1600" dirty="0">
              <a:effectLst/>
              <a:latin typeface="Averia Serif Libre" panose="02000603000000000004"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BBDCDC83-0F99-102D-7FC6-D6BE9F47510A}"/>
              </a:ext>
            </a:extLst>
          </p:cNvPr>
          <p:cNvSpPr txBox="1"/>
          <p:nvPr/>
        </p:nvSpPr>
        <p:spPr>
          <a:xfrm>
            <a:off x="2783546" y="5599481"/>
            <a:ext cx="6349880" cy="584775"/>
          </a:xfrm>
          <a:prstGeom prst="rect">
            <a:avLst/>
          </a:prstGeom>
          <a:noFill/>
        </p:spPr>
        <p:txBody>
          <a:bodyPr wrap="square">
            <a:spAutoFit/>
          </a:bodyPr>
          <a:lstStyle/>
          <a:p>
            <a:pPr marL="0" marR="0">
              <a:spcBef>
                <a:spcPts val="0"/>
              </a:spcBef>
              <a:spcAft>
                <a:spcPts val="0"/>
              </a:spcAft>
            </a:pPr>
            <a:r>
              <a:rPr lang="en-US" sz="1600" dirty="0">
                <a:solidFill>
                  <a:srgbClr val="222222"/>
                </a:solidFill>
                <a:effectLst/>
                <a:latin typeface="Averia Serif Libre" panose="02000603000000000004" pitchFamily="2" charset="0"/>
                <a:ea typeface="Times New Roman" panose="02020603050405020304" pitchFamily="18" charset="0"/>
              </a:rPr>
              <a:t>Your life will be touched forever by the children we serve</a:t>
            </a:r>
          </a:p>
          <a:p>
            <a:pPr marL="0" marR="0">
              <a:spcBef>
                <a:spcPts val="0"/>
              </a:spcBef>
              <a:spcAft>
                <a:spcPts val="0"/>
              </a:spcAft>
            </a:pPr>
            <a:r>
              <a:rPr lang="en-US" sz="1600" dirty="0">
                <a:solidFill>
                  <a:srgbClr val="222222"/>
                </a:solidFill>
                <a:effectLst/>
                <a:latin typeface="Averia Serif Libre" panose="02000603000000000004" pitchFamily="2" charset="0"/>
                <a:ea typeface="Times New Roman" panose="02020603050405020304" pitchFamily="18" charset="0"/>
              </a:rPr>
              <a:t> and the people you work alongside.  </a:t>
            </a:r>
            <a:endParaRPr lang="en-US" sz="1600" dirty="0">
              <a:effectLst/>
              <a:latin typeface="Averia Serif Libre" panose="02000603000000000004" pitchFamily="2" charset="0"/>
              <a:ea typeface="Times New Roman" panose="02020603050405020304" pitchFamily="18" charset="0"/>
            </a:endParaRPr>
          </a:p>
        </p:txBody>
      </p:sp>
      <p:sp>
        <p:nvSpPr>
          <p:cNvPr id="7" name="Oval 6">
            <a:extLst>
              <a:ext uri="{FF2B5EF4-FFF2-40B4-BE49-F238E27FC236}">
                <a16:creationId xmlns:a16="http://schemas.microsoft.com/office/drawing/2014/main" id="{0ED2C36F-62D7-1E78-A368-1EA691595ECB}"/>
              </a:ext>
            </a:extLst>
          </p:cNvPr>
          <p:cNvSpPr/>
          <p:nvPr/>
        </p:nvSpPr>
        <p:spPr>
          <a:xfrm>
            <a:off x="349451" y="1905000"/>
            <a:ext cx="3231949" cy="321801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92087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99EB5C-E43B-4876-9C72-CE014EF2BF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873" y="10634"/>
            <a:ext cx="9160042" cy="6858000"/>
          </a:xfrm>
          <a:prstGeom prst="rect">
            <a:avLst/>
          </a:prstGeom>
        </p:spPr>
      </p:pic>
      <p:pic>
        <p:nvPicPr>
          <p:cNvPr id="12" name="Picture 11">
            <a:extLst>
              <a:ext uri="{FF2B5EF4-FFF2-40B4-BE49-F238E27FC236}">
                <a16:creationId xmlns:a16="http://schemas.microsoft.com/office/drawing/2014/main" id="{C114C969-D1BE-44E5-A9F5-10E721612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0"/>
            <a:ext cx="9160042" cy="1016317"/>
          </a:xfrm>
          <a:prstGeom prst="rect">
            <a:avLst/>
          </a:prstGeom>
        </p:spPr>
      </p:pic>
      <p:sp>
        <p:nvSpPr>
          <p:cNvPr id="2" name="Title 1"/>
          <p:cNvSpPr>
            <a:spLocks noGrp="1"/>
          </p:cNvSpPr>
          <p:nvPr>
            <p:ph type="title"/>
          </p:nvPr>
        </p:nvSpPr>
        <p:spPr>
          <a:xfrm>
            <a:off x="381000" y="-78410"/>
            <a:ext cx="8229600" cy="1143000"/>
          </a:xfrm>
        </p:spPr>
        <p:txBody>
          <a:bodyPr>
            <a:normAutofit/>
          </a:bodyPr>
          <a:lstStyle/>
          <a:p>
            <a:r>
              <a:rPr lang="en-US" sz="4800" dirty="0">
                <a:ln w="25400">
                  <a:solidFill>
                    <a:schemeClr val="bg1"/>
                  </a:solidFill>
                </a:ln>
                <a:solidFill>
                  <a:schemeClr val="bg1"/>
                </a:solidFill>
                <a:latin typeface="Averia Serif Libre" panose="02000603000000000004" pitchFamily="2" charset="0"/>
              </a:rPr>
              <a:t>Paid Summer Positions </a:t>
            </a:r>
          </a:p>
        </p:txBody>
      </p:sp>
      <p:sp>
        <p:nvSpPr>
          <p:cNvPr id="3" name="Content Placeholder 2"/>
          <p:cNvSpPr>
            <a:spLocks noGrp="1"/>
          </p:cNvSpPr>
          <p:nvPr>
            <p:ph idx="1"/>
          </p:nvPr>
        </p:nvSpPr>
        <p:spPr>
          <a:xfrm>
            <a:off x="418699" y="1759406"/>
            <a:ext cx="5174974" cy="1762810"/>
          </a:xfrm>
        </p:spPr>
        <p:txBody>
          <a:bodyPr>
            <a:normAutofit/>
          </a:bodyPr>
          <a:lstStyle/>
          <a:p>
            <a:pPr algn="l"/>
            <a:r>
              <a:rPr lang="en-US" sz="1600" b="0" i="0" dirty="0">
                <a:solidFill>
                  <a:srgbClr val="222222"/>
                </a:solidFill>
                <a:effectLst/>
                <a:latin typeface="Averia Serif Libre" panose="02000603000000000004" pitchFamily="2" charset="0"/>
              </a:rPr>
              <a:t>Cabin Life</a:t>
            </a:r>
            <a:endParaRPr lang="en-US" sz="1600" dirty="0">
              <a:solidFill>
                <a:srgbClr val="222222"/>
              </a:solidFill>
              <a:latin typeface="Averia Serif Libre" panose="02000603000000000004" pitchFamily="2" charset="0"/>
            </a:endParaRPr>
          </a:p>
          <a:p>
            <a:pPr algn="l"/>
            <a:r>
              <a:rPr lang="en-US" sz="1600" b="0" i="0" dirty="0">
                <a:solidFill>
                  <a:srgbClr val="222222"/>
                </a:solidFill>
                <a:effectLst/>
                <a:latin typeface="Averia Serif Libre" panose="02000603000000000004" pitchFamily="2" charset="0"/>
              </a:rPr>
              <a:t>Programming</a:t>
            </a:r>
          </a:p>
          <a:p>
            <a:pPr algn="l"/>
            <a:r>
              <a:rPr lang="en-US" sz="1600" b="0" i="0" dirty="0">
                <a:solidFill>
                  <a:srgbClr val="222222"/>
                </a:solidFill>
                <a:effectLst/>
                <a:latin typeface="Averia Serif Libre" panose="02000603000000000004" pitchFamily="2" charset="0"/>
              </a:rPr>
              <a:t>Leadership</a:t>
            </a:r>
          </a:p>
          <a:p>
            <a:pPr algn="l"/>
            <a:r>
              <a:rPr lang="en-US" sz="1600" b="0" i="0" dirty="0">
                <a:solidFill>
                  <a:srgbClr val="222222"/>
                </a:solidFill>
                <a:effectLst/>
                <a:latin typeface="Averia Serif Libre" panose="02000603000000000004" pitchFamily="2" charset="0"/>
              </a:rPr>
              <a:t>Medical positions available for medical professionals licensed in California.</a:t>
            </a:r>
          </a:p>
          <a:p>
            <a:pPr marL="0" indent="0" algn="l">
              <a:buNone/>
            </a:pPr>
            <a:endParaRPr lang="en-US" sz="1200" b="0" i="0" dirty="0">
              <a:solidFill>
                <a:srgbClr val="222222"/>
              </a:solidFill>
              <a:effectLst/>
              <a:latin typeface="Averia Serif Libre" panose="02000603000000000004" pitchFamily="2" charset="0"/>
            </a:endParaRPr>
          </a:p>
          <a:p>
            <a:pPr marL="0" indent="0">
              <a:buNone/>
            </a:pPr>
            <a:endParaRPr lang="en-US" sz="1800" dirty="0">
              <a:latin typeface="Palatino Linotype" pitchFamily="18" charset="0"/>
            </a:endParaRPr>
          </a:p>
          <a:p>
            <a:endParaRPr lang="en-US" b="1" dirty="0">
              <a:solidFill>
                <a:schemeClr val="bg1"/>
              </a:solidFill>
              <a:latin typeface="Palatino Linotype" pitchFamily="18" charset="0"/>
            </a:endParaRPr>
          </a:p>
          <a:p>
            <a:pPr marL="1314450" lvl="2" indent="-514350">
              <a:buAutoNum type="arabicPeriod"/>
            </a:pPr>
            <a:endParaRPr lang="en-US" b="1" dirty="0">
              <a:solidFill>
                <a:schemeClr val="bg1"/>
              </a:solidFill>
              <a:latin typeface="Palatino Linotype" pitchFamily="18" charset="0"/>
            </a:endParaRPr>
          </a:p>
          <a:p>
            <a:pPr marL="514350" indent="-514350">
              <a:buAutoNum type="arabicPeriod"/>
            </a:pPr>
            <a:endParaRPr lang="en-US" b="1" dirty="0">
              <a:solidFill>
                <a:schemeClr val="bg1"/>
              </a:solidFill>
              <a:latin typeface="Palatino Linotype" pitchFamily="18" charset="0"/>
            </a:endParaRPr>
          </a:p>
        </p:txBody>
      </p:sp>
      <p:sp>
        <p:nvSpPr>
          <p:cNvPr id="18" name="Rectangle: Rounded Corners 17">
            <a:extLst>
              <a:ext uri="{FF2B5EF4-FFF2-40B4-BE49-F238E27FC236}">
                <a16:creationId xmlns:a16="http://schemas.microsoft.com/office/drawing/2014/main" id="{C4C8B2B5-34E4-43D2-9AF5-BAE6869A7EDC}"/>
              </a:ext>
            </a:extLst>
          </p:cNvPr>
          <p:cNvSpPr/>
          <p:nvPr/>
        </p:nvSpPr>
        <p:spPr>
          <a:xfrm>
            <a:off x="4897774" y="1287063"/>
            <a:ext cx="4057866" cy="5029200"/>
          </a:xfrm>
          <a:prstGeom prst="roundRect">
            <a:avLst/>
          </a:prstGeom>
          <a:solidFill>
            <a:srgbClr val="F4CE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7863E3B-283D-DEC4-CC30-3BDA3DD1FBFB}"/>
              </a:ext>
            </a:extLst>
          </p:cNvPr>
          <p:cNvSpPr txBox="1"/>
          <p:nvPr/>
        </p:nvSpPr>
        <p:spPr>
          <a:xfrm>
            <a:off x="297404" y="3354452"/>
            <a:ext cx="1752403" cy="523220"/>
          </a:xfrm>
          <a:prstGeom prst="rect">
            <a:avLst/>
          </a:prstGeom>
          <a:noFill/>
        </p:spPr>
        <p:txBody>
          <a:bodyPr wrap="none" rtlCol="0">
            <a:spAutoFit/>
          </a:bodyPr>
          <a:lstStyle/>
          <a:p>
            <a:r>
              <a:rPr lang="en-US" sz="2800" b="1" dirty="0">
                <a:latin typeface="Averia Serif Libre" panose="02000603000000000004" pitchFamily="2" charset="0"/>
              </a:rPr>
              <a:t>Details:   </a:t>
            </a:r>
          </a:p>
        </p:txBody>
      </p:sp>
      <p:sp>
        <p:nvSpPr>
          <p:cNvPr id="7" name="TextBox 6">
            <a:extLst>
              <a:ext uri="{FF2B5EF4-FFF2-40B4-BE49-F238E27FC236}">
                <a16:creationId xmlns:a16="http://schemas.microsoft.com/office/drawing/2014/main" id="{3BD01D27-6AB6-C88F-1B98-1720246BA72B}"/>
              </a:ext>
            </a:extLst>
          </p:cNvPr>
          <p:cNvSpPr txBox="1"/>
          <p:nvPr/>
        </p:nvSpPr>
        <p:spPr>
          <a:xfrm>
            <a:off x="400251" y="3994559"/>
            <a:ext cx="4315427" cy="2831544"/>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solidFill>
                  <a:srgbClr val="222222"/>
                </a:solidFill>
                <a:latin typeface="Averia Serif Libre" panose="02000603000000000004" pitchFamily="2" charset="0"/>
                <a:cs typeface="Calibri" panose="020F0502020204030204" pitchFamily="34" charset="0"/>
              </a:rPr>
              <a:t>Must be 19+ to apply</a:t>
            </a:r>
          </a:p>
          <a:p>
            <a:pPr marL="285750" indent="-285750" algn="l">
              <a:buFont typeface="Arial" panose="020B0604020202020204" pitchFamily="34" charset="0"/>
              <a:buChar char="•"/>
            </a:pPr>
            <a:r>
              <a:rPr lang="en-US" sz="1600" dirty="0">
                <a:solidFill>
                  <a:srgbClr val="222222"/>
                </a:solidFill>
                <a:latin typeface="Averia Serif Libre" panose="02000603000000000004" pitchFamily="2" charset="0"/>
                <a:cs typeface="Calibri" panose="020F0502020204030204" pitchFamily="34" charset="0"/>
              </a:rPr>
              <a:t>Paid Bi-weekly, Salary Range: $3500-$5000</a:t>
            </a:r>
          </a:p>
          <a:p>
            <a:pPr marL="285750" indent="-285750">
              <a:buFont typeface="Arial" panose="020B0604020202020204" pitchFamily="34" charset="0"/>
              <a:buChar char="•"/>
            </a:pPr>
            <a:r>
              <a:rPr lang="en-US" sz="1600" dirty="0">
                <a:solidFill>
                  <a:srgbClr val="222222"/>
                </a:solidFill>
                <a:latin typeface="Averia Serif Libre" panose="02000603000000000004" pitchFamily="2" charset="0"/>
                <a:cs typeface="Calibri" panose="020F0502020204030204" pitchFamily="34" charset="0"/>
              </a:rPr>
              <a:t>Most positions start in mid to late May. Waterfront, Entertainment, Adventure, and Leadership positions start earliest to allow for training. </a:t>
            </a:r>
          </a:p>
          <a:p>
            <a:pPr marL="285750" indent="-285750" algn="l">
              <a:buFont typeface="Arial" panose="020B0604020202020204" pitchFamily="34" charset="0"/>
              <a:buChar char="•"/>
            </a:pPr>
            <a:r>
              <a:rPr lang="en-US" sz="1600" dirty="0">
                <a:solidFill>
                  <a:srgbClr val="222222"/>
                </a:solidFill>
                <a:latin typeface="Averia Serif Libre" panose="02000603000000000004" pitchFamily="2" charset="0"/>
                <a:cs typeface="Calibri" panose="020F0502020204030204" pitchFamily="34" charset="0"/>
              </a:rPr>
              <a:t>All positions are required to live on camp. Housing </a:t>
            </a:r>
            <a:r>
              <a:rPr lang="en-US" sz="1600" b="0" i="0" dirty="0">
                <a:solidFill>
                  <a:srgbClr val="222222"/>
                </a:solidFill>
                <a:effectLst/>
                <a:latin typeface="Averia Serif Libre" panose="02000603000000000004" pitchFamily="2" charset="0"/>
                <a:cs typeface="Calibri" panose="020F0502020204030204" pitchFamily="34" charset="0"/>
              </a:rPr>
              <a:t>in air-conditioned cabins </a:t>
            </a:r>
          </a:p>
          <a:p>
            <a:pPr marL="285750" indent="-285750" algn="l">
              <a:buFont typeface="Arial" panose="020B0604020202020204" pitchFamily="34" charset="0"/>
              <a:buChar char="•"/>
            </a:pPr>
            <a:r>
              <a:rPr lang="en-US" sz="1600" dirty="0">
                <a:solidFill>
                  <a:srgbClr val="222222"/>
                </a:solidFill>
                <a:latin typeface="Averia Serif Libre" panose="02000603000000000004" pitchFamily="2" charset="0"/>
                <a:cs typeface="Calibri" panose="020F0502020204030204" pitchFamily="34" charset="0"/>
              </a:rPr>
              <a:t>M</a:t>
            </a:r>
            <a:r>
              <a:rPr lang="en-US" sz="1600" b="0" i="0" dirty="0">
                <a:solidFill>
                  <a:srgbClr val="222222"/>
                </a:solidFill>
                <a:effectLst/>
                <a:latin typeface="Averia Serif Libre" panose="02000603000000000004" pitchFamily="2" charset="0"/>
                <a:cs typeface="Calibri" panose="020F0502020204030204" pitchFamily="34" charset="0"/>
              </a:rPr>
              <a:t>eals provided while camp is in session.</a:t>
            </a:r>
          </a:p>
          <a:p>
            <a:pPr algn="l"/>
            <a:endParaRPr lang="en-US" sz="1800" b="0" i="0" dirty="0">
              <a:solidFill>
                <a:srgbClr val="222222"/>
              </a:solidFill>
              <a:effectLst/>
              <a:latin typeface="filson-soft"/>
            </a:endParaRPr>
          </a:p>
        </p:txBody>
      </p:sp>
      <p:sp>
        <p:nvSpPr>
          <p:cNvPr id="9" name="TextBox 8">
            <a:extLst>
              <a:ext uri="{FF2B5EF4-FFF2-40B4-BE49-F238E27FC236}">
                <a16:creationId xmlns:a16="http://schemas.microsoft.com/office/drawing/2014/main" id="{9BEC6B76-6127-4C71-4869-C100056869AB}"/>
              </a:ext>
            </a:extLst>
          </p:cNvPr>
          <p:cNvSpPr txBox="1"/>
          <p:nvPr/>
        </p:nvSpPr>
        <p:spPr>
          <a:xfrm>
            <a:off x="297404" y="1178041"/>
            <a:ext cx="4661452" cy="523220"/>
          </a:xfrm>
          <a:prstGeom prst="rect">
            <a:avLst/>
          </a:prstGeom>
          <a:noFill/>
        </p:spPr>
        <p:txBody>
          <a:bodyPr wrap="square">
            <a:spAutoFit/>
          </a:bodyPr>
          <a:lstStyle/>
          <a:p>
            <a:pPr marL="0" indent="0" algn="l">
              <a:buNone/>
            </a:pPr>
            <a:r>
              <a:rPr lang="en-US" sz="2800" b="1" i="0" dirty="0">
                <a:solidFill>
                  <a:srgbClr val="222222"/>
                </a:solidFill>
                <a:effectLst/>
                <a:latin typeface="Averia Serif Libre" panose="02000603000000000004" pitchFamily="2" charset="0"/>
              </a:rPr>
              <a:t>Paid Positions: </a:t>
            </a:r>
          </a:p>
        </p:txBody>
      </p:sp>
      <p:sp>
        <p:nvSpPr>
          <p:cNvPr id="13" name="Rectangle: Rounded Corners 12">
            <a:extLst>
              <a:ext uri="{FF2B5EF4-FFF2-40B4-BE49-F238E27FC236}">
                <a16:creationId xmlns:a16="http://schemas.microsoft.com/office/drawing/2014/main" id="{F4BF93EB-CC7C-341D-F55C-EDFA9DCB011E}"/>
              </a:ext>
            </a:extLst>
          </p:cNvPr>
          <p:cNvSpPr/>
          <p:nvPr/>
        </p:nvSpPr>
        <p:spPr>
          <a:xfrm>
            <a:off x="5103049" y="1454828"/>
            <a:ext cx="3670495" cy="4624607"/>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37749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99EB5C-E43B-4876-9C72-CE014EF2BF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508158"/>
            <a:ext cx="9160042" cy="6858000"/>
          </a:xfrm>
          <a:prstGeom prst="rect">
            <a:avLst/>
          </a:prstGeom>
        </p:spPr>
      </p:pic>
      <p:pic>
        <p:nvPicPr>
          <p:cNvPr id="12" name="Picture 11">
            <a:extLst>
              <a:ext uri="{FF2B5EF4-FFF2-40B4-BE49-F238E27FC236}">
                <a16:creationId xmlns:a16="http://schemas.microsoft.com/office/drawing/2014/main" id="{C114C969-D1BE-44E5-A9F5-10E721612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0"/>
            <a:ext cx="9160042" cy="1016317"/>
          </a:xfrm>
          <a:prstGeom prst="rect">
            <a:avLst/>
          </a:prstGeom>
        </p:spPr>
      </p:pic>
      <p:sp>
        <p:nvSpPr>
          <p:cNvPr id="2" name="Title 1"/>
          <p:cNvSpPr>
            <a:spLocks noGrp="1"/>
          </p:cNvSpPr>
          <p:nvPr>
            <p:ph type="title"/>
          </p:nvPr>
        </p:nvSpPr>
        <p:spPr>
          <a:xfrm>
            <a:off x="381000" y="-78410"/>
            <a:ext cx="8229600" cy="1143000"/>
          </a:xfrm>
        </p:spPr>
        <p:txBody>
          <a:bodyPr>
            <a:normAutofit/>
          </a:bodyPr>
          <a:lstStyle/>
          <a:p>
            <a:r>
              <a:rPr lang="en-US" sz="4800" dirty="0">
                <a:ln w="25400">
                  <a:solidFill>
                    <a:schemeClr val="bg1"/>
                  </a:solidFill>
                </a:ln>
                <a:solidFill>
                  <a:schemeClr val="bg1"/>
                </a:solidFill>
                <a:latin typeface="Averia Serif Libre" panose="02000603000000000004" pitchFamily="2" charset="0"/>
              </a:rPr>
              <a:t>A Day in the Life</a:t>
            </a:r>
          </a:p>
        </p:txBody>
      </p:sp>
      <p:sp>
        <p:nvSpPr>
          <p:cNvPr id="3" name="Content Placeholder 2"/>
          <p:cNvSpPr>
            <a:spLocks noGrp="1"/>
          </p:cNvSpPr>
          <p:nvPr>
            <p:ph idx="1"/>
          </p:nvPr>
        </p:nvSpPr>
        <p:spPr>
          <a:xfrm>
            <a:off x="457200" y="1676400"/>
            <a:ext cx="4343400" cy="1382679"/>
          </a:xfrm>
        </p:spPr>
        <p:txBody>
          <a:bodyPr>
            <a:normAutofit/>
          </a:bodyPr>
          <a:lstStyle/>
          <a:p>
            <a:pPr marL="0" indent="0">
              <a:buNone/>
            </a:pPr>
            <a:endParaRPr lang="en-US" sz="1800" dirty="0">
              <a:latin typeface="Palatino Linotype" pitchFamily="18" charset="0"/>
            </a:endParaRPr>
          </a:p>
          <a:p>
            <a:endParaRPr lang="en-US" b="1" dirty="0">
              <a:solidFill>
                <a:schemeClr val="bg1"/>
              </a:solidFill>
              <a:latin typeface="Palatino Linotype" pitchFamily="18" charset="0"/>
            </a:endParaRPr>
          </a:p>
          <a:p>
            <a:pPr marL="1314450" lvl="2" indent="-514350">
              <a:buAutoNum type="arabicPeriod"/>
            </a:pPr>
            <a:endParaRPr lang="en-US" b="1" dirty="0">
              <a:solidFill>
                <a:schemeClr val="bg1"/>
              </a:solidFill>
              <a:latin typeface="Palatino Linotype" pitchFamily="18" charset="0"/>
            </a:endParaRPr>
          </a:p>
          <a:p>
            <a:pPr marL="514350" indent="-514350">
              <a:buAutoNum type="arabicPeriod"/>
            </a:pPr>
            <a:endParaRPr lang="en-US" b="1" dirty="0">
              <a:solidFill>
                <a:schemeClr val="bg1"/>
              </a:solidFill>
              <a:latin typeface="Palatino Linotype" pitchFamily="18" charset="0"/>
            </a:endParaRPr>
          </a:p>
        </p:txBody>
      </p:sp>
      <p:sp>
        <p:nvSpPr>
          <p:cNvPr id="18" name="Rectangle: Rounded Corners 17">
            <a:extLst>
              <a:ext uri="{FF2B5EF4-FFF2-40B4-BE49-F238E27FC236}">
                <a16:creationId xmlns:a16="http://schemas.microsoft.com/office/drawing/2014/main" id="{C4C8B2B5-34E4-43D2-9AF5-BAE6869A7EDC}"/>
              </a:ext>
            </a:extLst>
          </p:cNvPr>
          <p:cNvSpPr/>
          <p:nvPr/>
        </p:nvSpPr>
        <p:spPr>
          <a:xfrm>
            <a:off x="3583806" y="1981200"/>
            <a:ext cx="5105400" cy="3200400"/>
          </a:xfrm>
          <a:prstGeom prst="round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8048670-20B9-BB19-2215-D3B8F3829644}"/>
              </a:ext>
            </a:extLst>
          </p:cNvPr>
          <p:cNvSpPr txBox="1"/>
          <p:nvPr/>
        </p:nvSpPr>
        <p:spPr>
          <a:xfrm>
            <a:off x="420304" y="1397650"/>
            <a:ext cx="6894896" cy="5355312"/>
          </a:xfrm>
          <a:prstGeom prst="rect">
            <a:avLst/>
          </a:prstGeom>
          <a:noFill/>
        </p:spPr>
        <p:txBody>
          <a:bodyPr wrap="square" rtlCol="0">
            <a:spAutoFit/>
          </a:bodyPr>
          <a:lstStyle/>
          <a:p>
            <a:pPr>
              <a:lnSpc>
                <a:spcPct val="150000"/>
              </a:lnSpc>
            </a:pPr>
            <a:r>
              <a:rPr lang="en-US" b="1" dirty="0">
                <a:latin typeface="Averia Serif Libre" panose="02000603000000000004" pitchFamily="2" charset="0"/>
              </a:rPr>
              <a:t>7:30a 	</a:t>
            </a:r>
            <a:r>
              <a:rPr lang="en-US" dirty="0">
                <a:latin typeface="Averia Serif Libre" panose="02000603000000000004" pitchFamily="2" charset="0"/>
              </a:rPr>
              <a:t>Sunrise Activity: Archery, Boating, or Yoga</a:t>
            </a:r>
          </a:p>
          <a:p>
            <a:pPr>
              <a:lnSpc>
                <a:spcPct val="150000"/>
              </a:lnSpc>
            </a:pPr>
            <a:r>
              <a:rPr lang="en-US" b="1" dirty="0">
                <a:latin typeface="Averia Serif Libre" panose="02000603000000000004" pitchFamily="2" charset="0"/>
              </a:rPr>
              <a:t>8:30</a:t>
            </a:r>
            <a:r>
              <a:rPr lang="en-US" dirty="0">
                <a:latin typeface="Averia Serif Libre" panose="02000603000000000004" pitchFamily="2" charset="0"/>
              </a:rPr>
              <a:t> 	Breakfast </a:t>
            </a:r>
          </a:p>
          <a:p>
            <a:pPr>
              <a:lnSpc>
                <a:spcPct val="150000"/>
              </a:lnSpc>
            </a:pPr>
            <a:r>
              <a:rPr lang="en-US" b="1" dirty="0">
                <a:latin typeface="Averia Serif Libre" panose="02000603000000000004" pitchFamily="2" charset="0"/>
              </a:rPr>
              <a:t>9:30</a:t>
            </a:r>
            <a:r>
              <a:rPr lang="en-US" dirty="0">
                <a:latin typeface="Averia Serif Libre" panose="02000603000000000004" pitchFamily="2" charset="0"/>
              </a:rPr>
              <a:t> 	Cabin Clean Up</a:t>
            </a:r>
          </a:p>
          <a:p>
            <a:pPr>
              <a:lnSpc>
                <a:spcPct val="150000"/>
              </a:lnSpc>
            </a:pPr>
            <a:r>
              <a:rPr lang="en-US" b="1" dirty="0">
                <a:latin typeface="Averia Serif Libre" panose="02000603000000000004" pitchFamily="2" charset="0"/>
              </a:rPr>
              <a:t>10-12</a:t>
            </a:r>
            <a:r>
              <a:rPr lang="en-US" dirty="0">
                <a:latin typeface="Averia Serif Libre" panose="02000603000000000004" pitchFamily="2" charset="0"/>
              </a:rPr>
              <a:t> 	Activities</a:t>
            </a:r>
          </a:p>
          <a:p>
            <a:pPr>
              <a:lnSpc>
                <a:spcPct val="150000"/>
              </a:lnSpc>
            </a:pPr>
            <a:r>
              <a:rPr lang="en-US" b="1" dirty="0">
                <a:latin typeface="Averia Serif Libre" panose="02000603000000000004" pitchFamily="2" charset="0"/>
              </a:rPr>
              <a:t>12:30p</a:t>
            </a:r>
            <a:r>
              <a:rPr lang="en-US" dirty="0">
                <a:latin typeface="Averia Serif Libre" panose="02000603000000000004" pitchFamily="2" charset="0"/>
              </a:rPr>
              <a:t>	Lunch</a:t>
            </a:r>
          </a:p>
          <a:p>
            <a:pPr>
              <a:lnSpc>
                <a:spcPct val="150000"/>
              </a:lnSpc>
            </a:pPr>
            <a:r>
              <a:rPr lang="en-US" b="1" dirty="0">
                <a:latin typeface="Averia Serif Libre" panose="02000603000000000004" pitchFamily="2" charset="0"/>
              </a:rPr>
              <a:t>1:30 	</a:t>
            </a:r>
            <a:r>
              <a:rPr lang="en-US" dirty="0">
                <a:latin typeface="Averia Serif Libre" panose="02000603000000000004" pitchFamily="2" charset="0"/>
              </a:rPr>
              <a:t>Chill Time - Cabins</a:t>
            </a:r>
          </a:p>
          <a:p>
            <a:pPr>
              <a:lnSpc>
                <a:spcPct val="150000"/>
              </a:lnSpc>
            </a:pPr>
            <a:r>
              <a:rPr lang="en-US" b="1" dirty="0">
                <a:latin typeface="Averia Serif Libre" panose="02000603000000000004" pitchFamily="2" charset="0"/>
              </a:rPr>
              <a:t>3-5	</a:t>
            </a:r>
            <a:r>
              <a:rPr lang="en-US" dirty="0">
                <a:latin typeface="Averia Serif Libre" panose="02000603000000000004" pitchFamily="2" charset="0"/>
              </a:rPr>
              <a:t>Activities</a:t>
            </a:r>
          </a:p>
          <a:p>
            <a:pPr>
              <a:lnSpc>
                <a:spcPct val="150000"/>
              </a:lnSpc>
            </a:pPr>
            <a:r>
              <a:rPr lang="en-US" b="1" dirty="0">
                <a:latin typeface="Averia Serif Libre" panose="02000603000000000004" pitchFamily="2" charset="0"/>
              </a:rPr>
              <a:t>5:15 </a:t>
            </a:r>
            <a:r>
              <a:rPr lang="en-US" dirty="0">
                <a:latin typeface="Averia Serif Libre" panose="02000603000000000004" pitchFamily="2" charset="0"/>
              </a:rPr>
              <a:t>	Turtle Time</a:t>
            </a:r>
          </a:p>
          <a:p>
            <a:pPr>
              <a:lnSpc>
                <a:spcPct val="150000"/>
              </a:lnSpc>
            </a:pPr>
            <a:r>
              <a:rPr lang="en-US" b="1" dirty="0">
                <a:latin typeface="Averia Serif Libre" panose="02000603000000000004" pitchFamily="2" charset="0"/>
              </a:rPr>
              <a:t>6:00 </a:t>
            </a:r>
            <a:r>
              <a:rPr lang="en-US" dirty="0">
                <a:latin typeface="Averia Serif Libre" panose="02000603000000000004" pitchFamily="2" charset="0"/>
              </a:rPr>
              <a:t>	Dinner</a:t>
            </a:r>
          </a:p>
          <a:p>
            <a:pPr>
              <a:lnSpc>
                <a:spcPct val="150000"/>
              </a:lnSpc>
            </a:pPr>
            <a:r>
              <a:rPr lang="en-US" b="1" dirty="0">
                <a:latin typeface="Averia Serif Libre" panose="02000603000000000004" pitchFamily="2" charset="0"/>
              </a:rPr>
              <a:t>7:15</a:t>
            </a:r>
            <a:r>
              <a:rPr lang="en-US" dirty="0">
                <a:latin typeface="Averia Serif Libre" panose="02000603000000000004" pitchFamily="2" charset="0"/>
              </a:rPr>
              <a:t>	Evening Activity: Campfire, Stage Night, Carnival, </a:t>
            </a:r>
            <a:r>
              <a:rPr lang="en-US" dirty="0" err="1">
                <a:latin typeface="Averia Serif Libre" panose="02000603000000000004" pitchFamily="2" charset="0"/>
              </a:rPr>
              <a:t>etc</a:t>
            </a:r>
            <a:r>
              <a:rPr lang="en-US" dirty="0">
                <a:latin typeface="Averia Serif Libre" panose="02000603000000000004" pitchFamily="2" charset="0"/>
              </a:rPr>
              <a:t>… </a:t>
            </a:r>
          </a:p>
          <a:p>
            <a:pPr>
              <a:lnSpc>
                <a:spcPct val="150000"/>
              </a:lnSpc>
            </a:pPr>
            <a:r>
              <a:rPr lang="en-US" b="1" dirty="0">
                <a:latin typeface="Averia Serif Libre" panose="02000603000000000004" pitchFamily="2" charset="0"/>
              </a:rPr>
              <a:t>8:30</a:t>
            </a:r>
            <a:r>
              <a:rPr lang="en-US" dirty="0">
                <a:latin typeface="Averia Serif Libre" panose="02000603000000000004" pitchFamily="2" charset="0"/>
              </a:rPr>
              <a:t> 	Lights Out Younger Campers</a:t>
            </a:r>
          </a:p>
          <a:p>
            <a:pPr>
              <a:lnSpc>
                <a:spcPct val="150000"/>
              </a:lnSpc>
            </a:pPr>
            <a:r>
              <a:rPr lang="en-US" b="1" dirty="0">
                <a:latin typeface="Averia Serif Libre" panose="02000603000000000004" pitchFamily="2" charset="0"/>
              </a:rPr>
              <a:t>10:00	</a:t>
            </a:r>
            <a:r>
              <a:rPr lang="en-US" dirty="0">
                <a:latin typeface="Averia Serif Libre" panose="02000603000000000004" pitchFamily="2" charset="0"/>
              </a:rPr>
              <a:t>Lights Out Older Campers</a:t>
            </a:r>
          </a:p>
          <a:p>
            <a:endParaRPr lang="en-US" dirty="0"/>
          </a:p>
        </p:txBody>
      </p:sp>
      <p:sp>
        <p:nvSpPr>
          <p:cNvPr id="5" name="Rectangle: Rounded Corners 4">
            <a:extLst>
              <a:ext uri="{FF2B5EF4-FFF2-40B4-BE49-F238E27FC236}">
                <a16:creationId xmlns:a16="http://schemas.microsoft.com/office/drawing/2014/main" id="{2948914B-9169-680F-872A-5A8FA04DDF27}"/>
              </a:ext>
            </a:extLst>
          </p:cNvPr>
          <p:cNvSpPr/>
          <p:nvPr/>
        </p:nvSpPr>
        <p:spPr>
          <a:xfrm>
            <a:off x="3733801" y="2057400"/>
            <a:ext cx="4800600" cy="2967539"/>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96259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99EB5C-E43B-4876-9C72-CE014EF2BF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0" y="533400"/>
            <a:ext cx="9160042" cy="6858000"/>
          </a:xfrm>
          <a:prstGeom prst="rect">
            <a:avLst/>
          </a:prstGeom>
        </p:spPr>
      </p:pic>
      <p:pic>
        <p:nvPicPr>
          <p:cNvPr id="12" name="Picture 11">
            <a:extLst>
              <a:ext uri="{FF2B5EF4-FFF2-40B4-BE49-F238E27FC236}">
                <a16:creationId xmlns:a16="http://schemas.microsoft.com/office/drawing/2014/main" id="{C114C969-D1BE-44E5-A9F5-10E721612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0"/>
            <a:ext cx="9160042" cy="1016317"/>
          </a:xfrm>
          <a:prstGeom prst="rect">
            <a:avLst/>
          </a:prstGeom>
        </p:spPr>
      </p:pic>
      <p:sp>
        <p:nvSpPr>
          <p:cNvPr id="2" name="Title 1"/>
          <p:cNvSpPr>
            <a:spLocks noGrp="1"/>
          </p:cNvSpPr>
          <p:nvPr>
            <p:ph type="title"/>
          </p:nvPr>
        </p:nvSpPr>
        <p:spPr>
          <a:xfrm>
            <a:off x="381000" y="-78410"/>
            <a:ext cx="8229600" cy="1143000"/>
          </a:xfrm>
        </p:spPr>
        <p:txBody>
          <a:bodyPr>
            <a:normAutofit/>
          </a:bodyPr>
          <a:lstStyle/>
          <a:p>
            <a:r>
              <a:rPr lang="en-US" sz="4800" dirty="0">
                <a:ln w="25400">
                  <a:solidFill>
                    <a:schemeClr val="bg1"/>
                  </a:solidFill>
                </a:ln>
                <a:solidFill>
                  <a:schemeClr val="bg1"/>
                </a:solidFill>
                <a:latin typeface="Averia Serif Libre" panose="02000603000000000004" pitchFamily="2" charset="0"/>
              </a:rPr>
              <a:t>Staff Life</a:t>
            </a:r>
          </a:p>
        </p:txBody>
      </p:sp>
      <p:sp>
        <p:nvSpPr>
          <p:cNvPr id="3" name="Content Placeholder 2"/>
          <p:cNvSpPr>
            <a:spLocks noGrp="1"/>
          </p:cNvSpPr>
          <p:nvPr>
            <p:ph idx="1"/>
          </p:nvPr>
        </p:nvSpPr>
        <p:spPr>
          <a:xfrm>
            <a:off x="457200" y="1676400"/>
            <a:ext cx="4343400" cy="1382679"/>
          </a:xfrm>
        </p:spPr>
        <p:txBody>
          <a:bodyPr>
            <a:normAutofit/>
          </a:bodyPr>
          <a:lstStyle/>
          <a:p>
            <a:pPr marL="0" indent="0">
              <a:buNone/>
            </a:pPr>
            <a:endParaRPr lang="en-US" sz="1800" dirty="0">
              <a:latin typeface="Palatino Linotype" pitchFamily="18" charset="0"/>
            </a:endParaRPr>
          </a:p>
          <a:p>
            <a:endParaRPr lang="en-US" b="1" dirty="0">
              <a:solidFill>
                <a:schemeClr val="bg1"/>
              </a:solidFill>
              <a:latin typeface="Palatino Linotype" pitchFamily="18" charset="0"/>
            </a:endParaRPr>
          </a:p>
          <a:p>
            <a:pPr marL="1314450" lvl="2" indent="-514350">
              <a:buAutoNum type="arabicPeriod"/>
            </a:pPr>
            <a:endParaRPr lang="en-US" b="1" dirty="0">
              <a:solidFill>
                <a:schemeClr val="bg1"/>
              </a:solidFill>
              <a:latin typeface="Palatino Linotype" pitchFamily="18" charset="0"/>
            </a:endParaRPr>
          </a:p>
          <a:p>
            <a:pPr marL="514350" indent="-514350">
              <a:buAutoNum type="arabicPeriod"/>
            </a:pPr>
            <a:endParaRPr lang="en-US" b="1" dirty="0">
              <a:solidFill>
                <a:schemeClr val="bg1"/>
              </a:solidFill>
              <a:latin typeface="Palatino Linotype" pitchFamily="18" charset="0"/>
            </a:endParaRPr>
          </a:p>
        </p:txBody>
      </p:sp>
      <p:sp>
        <p:nvSpPr>
          <p:cNvPr id="18" name="Rectangle: Rounded Corners 17">
            <a:extLst>
              <a:ext uri="{FF2B5EF4-FFF2-40B4-BE49-F238E27FC236}">
                <a16:creationId xmlns:a16="http://schemas.microsoft.com/office/drawing/2014/main" id="{C4C8B2B5-34E4-43D2-9AF5-BAE6869A7EDC}"/>
              </a:ext>
            </a:extLst>
          </p:cNvPr>
          <p:cNvSpPr/>
          <p:nvPr/>
        </p:nvSpPr>
        <p:spPr>
          <a:xfrm>
            <a:off x="1781504" y="3352801"/>
            <a:ext cx="5314947" cy="3352800"/>
          </a:xfrm>
          <a:prstGeom prst="roundRect">
            <a:avLst/>
          </a:prstGeom>
          <a:solidFill>
            <a:srgbClr val="C721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8048670-20B9-BB19-2215-D3B8F3829644}"/>
              </a:ext>
            </a:extLst>
          </p:cNvPr>
          <p:cNvSpPr txBox="1"/>
          <p:nvPr/>
        </p:nvSpPr>
        <p:spPr>
          <a:xfrm>
            <a:off x="276309" y="1124455"/>
            <a:ext cx="4800600" cy="4108817"/>
          </a:xfrm>
          <a:prstGeom prst="rect">
            <a:avLst/>
          </a:prstGeom>
          <a:noFill/>
        </p:spPr>
        <p:txBody>
          <a:bodyPr wrap="square" rtlCol="0">
            <a:spAutoFit/>
          </a:bodyPr>
          <a:lstStyle/>
          <a:p>
            <a:pPr>
              <a:lnSpc>
                <a:spcPct val="150000"/>
              </a:lnSpc>
            </a:pPr>
            <a:r>
              <a:rPr lang="en-US" sz="2800" b="1" dirty="0">
                <a:latin typeface="Averia Serif Libre" panose="02000603000000000004" pitchFamily="2" charset="0"/>
              </a:rPr>
              <a:t>How Many Sessions? </a:t>
            </a:r>
          </a:p>
          <a:p>
            <a:pPr marL="342900" indent="-342900">
              <a:lnSpc>
                <a:spcPct val="150000"/>
              </a:lnSpc>
              <a:buFont typeface="Arial" panose="020B0604020202020204" pitchFamily="34" charset="0"/>
              <a:buChar char="•"/>
            </a:pPr>
            <a:r>
              <a:rPr lang="en-US" dirty="0">
                <a:latin typeface="Averia Serif Libre" panose="02000603000000000004" pitchFamily="2" charset="0"/>
              </a:rPr>
              <a:t>Seven, 5–6-day Summer Sessions </a:t>
            </a:r>
          </a:p>
          <a:p>
            <a:pPr marL="342900" indent="-342900">
              <a:lnSpc>
                <a:spcPct val="150000"/>
              </a:lnSpc>
              <a:buFont typeface="Arial" panose="020B0604020202020204" pitchFamily="34" charset="0"/>
              <a:buChar char="•"/>
            </a:pPr>
            <a:r>
              <a:rPr lang="en-US" dirty="0">
                <a:latin typeface="Averia Serif Libre" panose="02000603000000000004" pitchFamily="2" charset="0"/>
              </a:rPr>
              <a:t>One, 3-day Family Weekend </a:t>
            </a:r>
          </a:p>
          <a:p>
            <a:pPr>
              <a:lnSpc>
                <a:spcPct val="150000"/>
              </a:lnSpc>
            </a:pPr>
            <a:endParaRPr lang="en-US" sz="2000" b="1" dirty="0">
              <a:latin typeface="Averia Serif Libre" panose="02000603000000000004" pitchFamily="2" charset="0"/>
            </a:endParaRPr>
          </a:p>
          <a:p>
            <a:pPr>
              <a:lnSpc>
                <a:spcPct val="150000"/>
              </a:lnSpc>
            </a:pPr>
            <a:endParaRPr lang="en-US" sz="2800" b="1" dirty="0">
              <a:latin typeface="Averia Serif Libre" panose="02000603000000000004" pitchFamily="2" charset="0"/>
            </a:endParaRPr>
          </a:p>
          <a:p>
            <a:pPr>
              <a:lnSpc>
                <a:spcPct val="150000"/>
              </a:lnSpc>
            </a:pPr>
            <a:endParaRPr lang="en-US" sz="2800" b="1" dirty="0">
              <a:latin typeface="Averia Serif Libre" panose="02000603000000000004" pitchFamily="2" charset="0"/>
            </a:endParaRPr>
          </a:p>
          <a:p>
            <a:pPr>
              <a:lnSpc>
                <a:spcPct val="150000"/>
              </a:lnSpc>
            </a:pPr>
            <a:endParaRPr lang="en-US" dirty="0">
              <a:latin typeface="Averia Serif Libre" panose="02000603000000000004" pitchFamily="2" charset="0"/>
            </a:endParaRPr>
          </a:p>
          <a:p>
            <a:endParaRPr lang="en-US" dirty="0"/>
          </a:p>
        </p:txBody>
      </p:sp>
      <p:sp>
        <p:nvSpPr>
          <p:cNvPr id="5" name="Rectangle: Rounded Corners 4">
            <a:extLst>
              <a:ext uri="{FF2B5EF4-FFF2-40B4-BE49-F238E27FC236}">
                <a16:creationId xmlns:a16="http://schemas.microsoft.com/office/drawing/2014/main" id="{2948914B-9169-680F-872A-5A8FA04DDF27}"/>
              </a:ext>
            </a:extLst>
          </p:cNvPr>
          <p:cNvSpPr/>
          <p:nvPr/>
        </p:nvSpPr>
        <p:spPr>
          <a:xfrm>
            <a:off x="1905000" y="3486820"/>
            <a:ext cx="5063899" cy="3126333"/>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B72C4A1-CBC0-C8BE-21C0-7ECF9D1A0E5A}"/>
              </a:ext>
            </a:extLst>
          </p:cNvPr>
          <p:cNvSpPr txBox="1"/>
          <p:nvPr/>
        </p:nvSpPr>
        <p:spPr>
          <a:xfrm>
            <a:off x="4953000" y="1115551"/>
            <a:ext cx="4291176" cy="1569660"/>
          </a:xfrm>
          <a:prstGeom prst="rect">
            <a:avLst/>
          </a:prstGeom>
          <a:noFill/>
        </p:spPr>
        <p:txBody>
          <a:bodyPr wrap="square" rtlCol="0">
            <a:spAutoFit/>
          </a:bodyPr>
          <a:lstStyle/>
          <a:p>
            <a:pPr>
              <a:lnSpc>
                <a:spcPct val="150000"/>
              </a:lnSpc>
            </a:pPr>
            <a:r>
              <a:rPr lang="en-US" sz="2800" b="1" dirty="0">
                <a:latin typeface="Averia Serif Libre" panose="02000603000000000004" pitchFamily="2" charset="0"/>
              </a:rPr>
              <a:t>Time Off? </a:t>
            </a:r>
          </a:p>
          <a:p>
            <a:pPr marL="285750" indent="-285750">
              <a:lnSpc>
                <a:spcPct val="150000"/>
              </a:lnSpc>
              <a:buFont typeface="Arial" panose="020B0604020202020204" pitchFamily="34" charset="0"/>
              <a:buChar char="•"/>
            </a:pPr>
            <a:r>
              <a:rPr lang="en-US" sz="1800" dirty="0">
                <a:latin typeface="Averia Serif Libre" panose="02000603000000000004" pitchFamily="2" charset="0"/>
              </a:rPr>
              <a:t>Each day: an hour off</a:t>
            </a:r>
          </a:p>
          <a:p>
            <a:pPr marL="285750" indent="-285750">
              <a:lnSpc>
                <a:spcPct val="150000"/>
              </a:lnSpc>
              <a:buFont typeface="Arial" panose="020B0604020202020204" pitchFamily="34" charset="0"/>
              <a:buChar char="•"/>
            </a:pPr>
            <a:r>
              <a:rPr lang="en-US" sz="1800" dirty="0">
                <a:latin typeface="Averia Serif Libre" panose="02000603000000000004" pitchFamily="2" charset="0"/>
              </a:rPr>
              <a:t>In-between sessions: 2-3 days off </a:t>
            </a:r>
          </a:p>
        </p:txBody>
      </p:sp>
    </p:spTree>
    <p:extLst>
      <p:ext uri="{BB962C8B-B14F-4D97-AF65-F5344CB8AC3E}">
        <p14:creationId xmlns:p14="http://schemas.microsoft.com/office/powerpoint/2010/main" val="309869924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7B2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99EB5C-E43B-4876-9C72-CE014EF2BF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0" y="0"/>
            <a:ext cx="9160042" cy="6858000"/>
          </a:xfrm>
          <a:prstGeom prst="rect">
            <a:avLst/>
          </a:prstGeom>
        </p:spPr>
      </p:pic>
      <p:pic>
        <p:nvPicPr>
          <p:cNvPr id="12" name="Picture 11">
            <a:extLst>
              <a:ext uri="{FF2B5EF4-FFF2-40B4-BE49-F238E27FC236}">
                <a16:creationId xmlns:a16="http://schemas.microsoft.com/office/drawing/2014/main" id="{C114C969-D1BE-44E5-A9F5-10E721612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0"/>
            <a:ext cx="9176084" cy="1016317"/>
          </a:xfrm>
          <a:prstGeom prst="rect">
            <a:avLst/>
          </a:prstGeom>
        </p:spPr>
      </p:pic>
      <p:sp>
        <p:nvSpPr>
          <p:cNvPr id="2" name="Title 1"/>
          <p:cNvSpPr>
            <a:spLocks noGrp="1"/>
          </p:cNvSpPr>
          <p:nvPr>
            <p:ph type="title"/>
          </p:nvPr>
        </p:nvSpPr>
        <p:spPr>
          <a:xfrm>
            <a:off x="381000" y="-78410"/>
            <a:ext cx="8229600" cy="1143000"/>
          </a:xfrm>
        </p:spPr>
        <p:txBody>
          <a:bodyPr>
            <a:normAutofit/>
          </a:bodyPr>
          <a:lstStyle/>
          <a:p>
            <a:r>
              <a:rPr lang="en-US" sz="4800" dirty="0">
                <a:ln w="25400">
                  <a:solidFill>
                    <a:schemeClr val="bg1"/>
                  </a:solidFill>
                </a:ln>
                <a:solidFill>
                  <a:schemeClr val="bg1"/>
                </a:solidFill>
                <a:latin typeface="Averia Serif Libre" panose="02000603000000000004" pitchFamily="2" charset="0"/>
              </a:rPr>
              <a:t>Volunteer</a:t>
            </a:r>
          </a:p>
        </p:txBody>
      </p:sp>
      <p:sp>
        <p:nvSpPr>
          <p:cNvPr id="18" name="Rectangle: Rounded Corners 17">
            <a:extLst>
              <a:ext uri="{FF2B5EF4-FFF2-40B4-BE49-F238E27FC236}">
                <a16:creationId xmlns:a16="http://schemas.microsoft.com/office/drawing/2014/main" id="{C4C8B2B5-34E4-43D2-9AF5-BAE6869A7EDC}"/>
              </a:ext>
            </a:extLst>
          </p:cNvPr>
          <p:cNvSpPr/>
          <p:nvPr/>
        </p:nvSpPr>
        <p:spPr>
          <a:xfrm>
            <a:off x="5179843" y="2142016"/>
            <a:ext cx="3583157" cy="4406786"/>
          </a:xfrm>
          <a:prstGeom prst="roundRect">
            <a:avLst/>
          </a:prstGeom>
          <a:solidFill>
            <a:srgbClr val="E27B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8396407-7395-F348-69B9-81995B9D0CD7}"/>
              </a:ext>
            </a:extLst>
          </p:cNvPr>
          <p:cNvSpPr txBox="1"/>
          <p:nvPr/>
        </p:nvSpPr>
        <p:spPr>
          <a:xfrm>
            <a:off x="955139" y="1137259"/>
            <a:ext cx="7217679" cy="707886"/>
          </a:xfrm>
          <a:prstGeom prst="rect">
            <a:avLst/>
          </a:prstGeom>
          <a:noFill/>
        </p:spPr>
        <p:txBody>
          <a:bodyPr wrap="square" rtlCol="0">
            <a:spAutoFit/>
          </a:bodyPr>
          <a:lstStyle/>
          <a:p>
            <a:pPr algn="ctr"/>
            <a:r>
              <a:rPr lang="en-US" sz="2000" b="1" dirty="0">
                <a:latin typeface="Averia Serif Libre" panose="02000603000000000004" pitchFamily="2" charset="0"/>
              </a:rPr>
              <a:t>Can’t join us for the whole summer? Volunteer for a week during the summer or weekend in Fall or Spring! </a:t>
            </a:r>
          </a:p>
        </p:txBody>
      </p:sp>
      <p:sp>
        <p:nvSpPr>
          <p:cNvPr id="13" name="TextBox 12">
            <a:extLst>
              <a:ext uri="{FF2B5EF4-FFF2-40B4-BE49-F238E27FC236}">
                <a16:creationId xmlns:a16="http://schemas.microsoft.com/office/drawing/2014/main" id="{703BFF09-D363-C849-0CC4-2B41887CA584}"/>
              </a:ext>
            </a:extLst>
          </p:cNvPr>
          <p:cNvSpPr txBox="1"/>
          <p:nvPr/>
        </p:nvSpPr>
        <p:spPr>
          <a:xfrm>
            <a:off x="381000" y="2015916"/>
            <a:ext cx="4533459" cy="1846659"/>
          </a:xfrm>
          <a:prstGeom prst="rect">
            <a:avLst/>
          </a:prstGeom>
          <a:noFill/>
        </p:spPr>
        <p:txBody>
          <a:bodyPr wrap="square" rtlCol="0">
            <a:spAutoFit/>
          </a:bodyPr>
          <a:lstStyle/>
          <a:p>
            <a:r>
              <a:rPr lang="en-US" sz="2400" b="1" dirty="0">
                <a:latin typeface="Averia Serif Libre" panose="02000603000000000004" pitchFamily="2" charset="0"/>
              </a:rPr>
              <a:t>Summer Weeklong Volunteers</a:t>
            </a:r>
          </a:p>
          <a:p>
            <a:pPr marL="285750" indent="-285750">
              <a:buFont typeface="Arial" panose="020B0604020202020204" pitchFamily="34" charset="0"/>
              <a:buChar char="•"/>
            </a:pPr>
            <a:r>
              <a:rPr lang="en-US" dirty="0">
                <a:latin typeface="Averia Serif Libre" panose="02000603000000000004" pitchFamily="2" charset="0"/>
              </a:rPr>
              <a:t>Ages 19+ </a:t>
            </a:r>
          </a:p>
          <a:p>
            <a:pPr marL="285750" indent="-285750">
              <a:buFont typeface="Arial" panose="020B0604020202020204" pitchFamily="34" charset="0"/>
              <a:buChar char="•"/>
            </a:pPr>
            <a:r>
              <a:rPr lang="en-US" dirty="0">
                <a:latin typeface="Averia Serif Libre" panose="02000603000000000004" pitchFamily="2" charset="0"/>
              </a:rPr>
              <a:t>Cabin Counselor Role</a:t>
            </a:r>
          </a:p>
          <a:p>
            <a:pPr marL="285750" indent="-285750">
              <a:buFont typeface="Arial" panose="020B0604020202020204" pitchFamily="34" charset="0"/>
              <a:buChar char="•"/>
            </a:pPr>
            <a:r>
              <a:rPr lang="en-US" dirty="0">
                <a:latin typeface="Averia Serif Libre" panose="02000603000000000004" pitchFamily="2" charset="0"/>
              </a:rPr>
              <a:t>Paired with Summer Staff</a:t>
            </a:r>
          </a:p>
          <a:p>
            <a:pPr marL="285750" indent="-285750">
              <a:buFont typeface="Arial" panose="020B0604020202020204" pitchFamily="34" charset="0"/>
              <a:buChar char="•"/>
            </a:pPr>
            <a:r>
              <a:rPr lang="en-US" dirty="0">
                <a:latin typeface="Averia Serif Libre" panose="02000603000000000004" pitchFamily="2" charset="0"/>
              </a:rPr>
              <a:t>One day Orientation</a:t>
            </a:r>
          </a:p>
          <a:p>
            <a:pPr marL="285750" indent="-28575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6F5D6249-45F6-D49D-0E79-0D05A02D5B9F}"/>
              </a:ext>
            </a:extLst>
          </p:cNvPr>
          <p:cNvSpPr txBox="1"/>
          <p:nvPr/>
        </p:nvSpPr>
        <p:spPr>
          <a:xfrm>
            <a:off x="381000" y="3862575"/>
            <a:ext cx="5132549" cy="2492990"/>
          </a:xfrm>
          <a:prstGeom prst="rect">
            <a:avLst/>
          </a:prstGeom>
          <a:noFill/>
        </p:spPr>
        <p:txBody>
          <a:bodyPr wrap="square" rtlCol="0">
            <a:spAutoFit/>
          </a:bodyPr>
          <a:lstStyle/>
          <a:p>
            <a:r>
              <a:rPr lang="en-US" sz="2400" b="1" dirty="0">
                <a:latin typeface="Averia Serif Libre" panose="02000603000000000004" pitchFamily="2" charset="0"/>
              </a:rPr>
              <a:t>Fall &amp; Spring </a:t>
            </a:r>
            <a:br>
              <a:rPr lang="en-US" sz="2400" b="1" dirty="0">
                <a:latin typeface="Averia Serif Libre" panose="02000603000000000004" pitchFamily="2" charset="0"/>
              </a:rPr>
            </a:br>
            <a:r>
              <a:rPr lang="en-US" sz="2400" b="1" dirty="0">
                <a:latin typeface="Averia Serif Libre" panose="02000603000000000004" pitchFamily="2" charset="0"/>
              </a:rPr>
              <a:t>Weekend Volunteers</a:t>
            </a:r>
          </a:p>
          <a:p>
            <a:pPr marL="285750" indent="-285750">
              <a:buFont typeface="Arial" panose="020B0604020202020204" pitchFamily="34" charset="0"/>
              <a:buChar char="•"/>
            </a:pPr>
            <a:r>
              <a:rPr lang="en-US" dirty="0">
                <a:latin typeface="Averia Serif Libre" panose="02000603000000000004" pitchFamily="2" charset="0"/>
              </a:rPr>
              <a:t>Ages 19+ </a:t>
            </a:r>
          </a:p>
          <a:p>
            <a:pPr marL="285750" indent="-285750">
              <a:buFont typeface="Arial" panose="020B0604020202020204" pitchFamily="34" charset="0"/>
              <a:buChar char="•"/>
            </a:pPr>
            <a:r>
              <a:rPr lang="en-US" dirty="0">
                <a:latin typeface="Averia Serif Libre" panose="02000603000000000004" pitchFamily="2" charset="0"/>
              </a:rPr>
              <a:t>Two Roles </a:t>
            </a:r>
          </a:p>
          <a:p>
            <a:pPr marL="742950" lvl="1" indent="-285750">
              <a:buFont typeface="Arial" panose="020B0604020202020204" pitchFamily="34" charset="0"/>
              <a:buChar char="•"/>
            </a:pPr>
            <a:r>
              <a:rPr lang="en-US" dirty="0">
                <a:latin typeface="Averia Serif Libre" panose="02000603000000000004" pitchFamily="2" charset="0"/>
              </a:rPr>
              <a:t>Host a family as a Family Pal </a:t>
            </a:r>
          </a:p>
          <a:p>
            <a:pPr marL="742950" lvl="1" indent="-285750">
              <a:buFont typeface="Arial" panose="020B0604020202020204" pitchFamily="34" charset="0"/>
              <a:buChar char="•"/>
            </a:pPr>
            <a:r>
              <a:rPr lang="en-US" dirty="0">
                <a:latin typeface="Averia Serif Libre" panose="02000603000000000004" pitchFamily="2" charset="0"/>
              </a:rPr>
              <a:t>Run and activity area </a:t>
            </a:r>
            <a:br>
              <a:rPr lang="en-US" dirty="0">
                <a:latin typeface="Averia Serif Libre" panose="02000603000000000004" pitchFamily="2" charset="0"/>
              </a:rPr>
            </a:br>
            <a:r>
              <a:rPr lang="en-US" dirty="0">
                <a:latin typeface="Averia Serif Libre" panose="02000603000000000004" pitchFamily="2" charset="0"/>
              </a:rPr>
              <a:t>as an Activity Pal </a:t>
            </a:r>
          </a:p>
          <a:p>
            <a:pPr marL="285750" indent="-285750">
              <a:buFont typeface="Arial" panose="020B0604020202020204" pitchFamily="34" charset="0"/>
              <a:buChar char="•"/>
            </a:pPr>
            <a:endParaRPr lang="en-US" dirty="0"/>
          </a:p>
        </p:txBody>
      </p:sp>
      <p:sp>
        <p:nvSpPr>
          <p:cNvPr id="15" name="Rectangle: Rounded Corners 14">
            <a:extLst>
              <a:ext uri="{FF2B5EF4-FFF2-40B4-BE49-F238E27FC236}">
                <a16:creationId xmlns:a16="http://schemas.microsoft.com/office/drawing/2014/main" id="{C0393864-BB73-D61B-1FD9-9797574DFE10}"/>
              </a:ext>
            </a:extLst>
          </p:cNvPr>
          <p:cNvSpPr/>
          <p:nvPr/>
        </p:nvSpPr>
        <p:spPr>
          <a:xfrm>
            <a:off x="5715000" y="2209800"/>
            <a:ext cx="3429000" cy="419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1D969B17-CFB1-91CA-9923-FEE0DEE25B68}"/>
              </a:ext>
            </a:extLst>
          </p:cNvPr>
          <p:cNvSpPr/>
          <p:nvPr/>
        </p:nvSpPr>
        <p:spPr>
          <a:xfrm>
            <a:off x="5274888" y="2268692"/>
            <a:ext cx="3335712" cy="4191000"/>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82069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563728-73BE-4929-BACA-05B659D8A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58342"/>
            <a:ext cx="9160042" cy="6916341"/>
          </a:xfrm>
          <a:prstGeom prst="rect">
            <a:avLst/>
          </a:prstGeom>
        </p:spPr>
      </p:pic>
      <p:pic>
        <p:nvPicPr>
          <p:cNvPr id="9" name="Picture 8">
            <a:extLst>
              <a:ext uri="{FF2B5EF4-FFF2-40B4-BE49-F238E27FC236}">
                <a16:creationId xmlns:a16="http://schemas.microsoft.com/office/drawing/2014/main" id="{E49D9228-6001-4899-9FB3-84603F3CE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76200"/>
            <a:ext cx="9160042" cy="3513728"/>
          </a:xfrm>
          <a:prstGeom prst="rect">
            <a:avLst/>
          </a:prstGeom>
        </p:spPr>
      </p:pic>
      <p:sp>
        <p:nvSpPr>
          <p:cNvPr id="2" name="Title 1"/>
          <p:cNvSpPr>
            <a:spLocks noGrp="1"/>
          </p:cNvSpPr>
          <p:nvPr>
            <p:ph type="title"/>
          </p:nvPr>
        </p:nvSpPr>
        <p:spPr>
          <a:xfrm>
            <a:off x="152400" y="-26932"/>
            <a:ext cx="8686800" cy="1143000"/>
          </a:xfrm>
        </p:spPr>
        <p:txBody>
          <a:bodyPr>
            <a:normAutofit fontScale="90000"/>
          </a:bodyPr>
          <a:lstStyle/>
          <a:p>
            <a:r>
              <a:rPr lang="en-US" dirty="0">
                <a:ln w="25400">
                  <a:solidFill>
                    <a:schemeClr val="bg1"/>
                  </a:solidFill>
                </a:ln>
                <a:solidFill>
                  <a:schemeClr val="bg1"/>
                </a:solidFill>
                <a:latin typeface="Averia Serif Libre" panose="02000603000000000004" pitchFamily="2" charset="0"/>
              </a:rPr>
              <a:t>What others say about </a:t>
            </a:r>
            <a:br>
              <a:rPr lang="en-US" dirty="0">
                <a:ln w="25400">
                  <a:solidFill>
                    <a:schemeClr val="bg1"/>
                  </a:solidFill>
                </a:ln>
                <a:solidFill>
                  <a:schemeClr val="bg1"/>
                </a:solidFill>
                <a:latin typeface="Averia Serif Libre" panose="02000603000000000004" pitchFamily="2" charset="0"/>
              </a:rPr>
            </a:br>
            <a:r>
              <a:rPr lang="en-US" dirty="0">
                <a:ln w="25400">
                  <a:solidFill>
                    <a:schemeClr val="bg1"/>
                  </a:solidFill>
                </a:ln>
                <a:solidFill>
                  <a:schemeClr val="bg1"/>
                </a:solidFill>
                <a:latin typeface="Averia Serif Libre" panose="02000603000000000004" pitchFamily="2" charset="0"/>
              </a:rPr>
              <a:t>working at  Camp?</a:t>
            </a:r>
          </a:p>
        </p:txBody>
      </p:sp>
      <p:pic>
        <p:nvPicPr>
          <p:cNvPr id="6" name="Picture 5" descr="Text&#10;&#10;Description automatically generated">
            <a:extLst>
              <a:ext uri="{FF2B5EF4-FFF2-40B4-BE49-F238E27FC236}">
                <a16:creationId xmlns:a16="http://schemas.microsoft.com/office/drawing/2014/main" id="{CADEC517-035A-4E74-82AD-EF152A604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6236" y="381000"/>
            <a:ext cx="4322781" cy="4322781"/>
          </a:xfrm>
          <a:prstGeom prst="rect">
            <a:avLst/>
          </a:prstGeom>
        </p:spPr>
      </p:pic>
      <p:grpSp>
        <p:nvGrpSpPr>
          <p:cNvPr id="18" name="Group 17">
            <a:extLst>
              <a:ext uri="{FF2B5EF4-FFF2-40B4-BE49-F238E27FC236}">
                <a16:creationId xmlns:a16="http://schemas.microsoft.com/office/drawing/2014/main" id="{96948DB4-9367-4807-97FF-80C190B78F9F}"/>
              </a:ext>
            </a:extLst>
          </p:cNvPr>
          <p:cNvGrpSpPr/>
          <p:nvPr/>
        </p:nvGrpSpPr>
        <p:grpSpPr>
          <a:xfrm>
            <a:off x="352057" y="1350516"/>
            <a:ext cx="3473094" cy="2223138"/>
            <a:chOff x="221885" y="889462"/>
            <a:chExt cx="3750140" cy="2400476"/>
          </a:xfrm>
          <a:effectLst/>
        </p:grpSpPr>
        <p:sp>
          <p:nvSpPr>
            <p:cNvPr id="14" name="Rectangle: Rounded Corners 13">
              <a:extLst>
                <a:ext uri="{FF2B5EF4-FFF2-40B4-BE49-F238E27FC236}">
                  <a16:creationId xmlns:a16="http://schemas.microsoft.com/office/drawing/2014/main" id="{2FCEE7B5-747A-4576-9E7E-45925DD98E36}"/>
                </a:ext>
              </a:extLst>
            </p:cNvPr>
            <p:cNvSpPr/>
            <p:nvPr/>
          </p:nvSpPr>
          <p:spPr>
            <a:xfrm>
              <a:off x="221885" y="889462"/>
              <a:ext cx="3750140" cy="2400476"/>
            </a:xfrm>
            <a:prstGeom prst="roundRect">
              <a:avLst/>
            </a:prstGeom>
            <a:solidFill>
              <a:srgbClr val="E27B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couple of men sitting in a wheelchair and smiling at the camera&#10;&#10;Description automatically generated with low confidence">
              <a:extLst>
                <a:ext uri="{FF2B5EF4-FFF2-40B4-BE49-F238E27FC236}">
                  <a16:creationId xmlns:a16="http://schemas.microsoft.com/office/drawing/2014/main" id="{8AC1945A-A515-4B23-B57E-10D52D765D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935" y="935790"/>
              <a:ext cx="3402916" cy="2268608"/>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sp>
        <p:nvSpPr>
          <p:cNvPr id="10" name="TextBox 9">
            <a:extLst>
              <a:ext uri="{FF2B5EF4-FFF2-40B4-BE49-F238E27FC236}">
                <a16:creationId xmlns:a16="http://schemas.microsoft.com/office/drawing/2014/main" id="{38CA1F89-94B8-4553-3CC4-F897DE2AE21C}"/>
              </a:ext>
            </a:extLst>
          </p:cNvPr>
          <p:cNvSpPr txBox="1"/>
          <p:nvPr/>
        </p:nvSpPr>
        <p:spPr>
          <a:xfrm>
            <a:off x="274982" y="3886200"/>
            <a:ext cx="8716617" cy="2308324"/>
          </a:xfrm>
          <a:prstGeom prst="rect">
            <a:avLst/>
          </a:prstGeom>
          <a:noFill/>
        </p:spPr>
        <p:txBody>
          <a:bodyPr wrap="square" rtlCol="0">
            <a:spAutoFit/>
          </a:bodyPr>
          <a:lstStyle/>
          <a:p>
            <a:pPr marL="0" marR="0"/>
            <a:r>
              <a:rPr lang="en-US" sz="1800" dirty="0">
                <a:solidFill>
                  <a:srgbClr val="222222"/>
                </a:solidFill>
                <a:effectLst/>
                <a:latin typeface="Averia Serif Libre" panose="02000603000000000004" pitchFamily="2" charset="0"/>
                <a:ea typeface="Times New Roman" panose="02020603050405020304" pitchFamily="18" charset="0"/>
              </a:rPr>
              <a:t>“My experience at The Painted Turtle is something that will remain with me for the rest of my life. Camp is like no other place in the world; I have never been surrounded by a group of people who work together so cohesively and selflessly towards an incredible goal. </a:t>
            </a:r>
          </a:p>
          <a:p>
            <a:pPr marL="0" marR="0"/>
            <a:endParaRPr lang="en-US" dirty="0">
              <a:solidFill>
                <a:srgbClr val="222222"/>
              </a:solidFill>
              <a:latin typeface="Averia Serif Libre" panose="02000603000000000004" pitchFamily="2" charset="0"/>
              <a:ea typeface="Times New Roman" panose="02020603050405020304" pitchFamily="18" charset="0"/>
            </a:endParaRPr>
          </a:p>
          <a:p>
            <a:pPr marL="0" marR="0"/>
            <a:r>
              <a:rPr lang="en-US" sz="1800" dirty="0">
                <a:solidFill>
                  <a:srgbClr val="222222"/>
                </a:solidFill>
                <a:effectLst/>
                <a:latin typeface="Averia Serif Libre" panose="02000603000000000004" pitchFamily="2" charset="0"/>
                <a:ea typeface="Times New Roman" panose="02020603050405020304" pitchFamily="18" charset="0"/>
              </a:rPr>
              <a:t>Reflecting on my time spent at The Painted Turtle makes me realize what a truly precious gift camp is, for both campers and counselors. Spending the summer here is one of the greatest opportunities life has offered thus far.” </a:t>
            </a:r>
            <a:r>
              <a:rPr lang="en-US" sz="1800" i="1" dirty="0">
                <a:solidFill>
                  <a:srgbClr val="222222"/>
                </a:solidFill>
                <a:effectLst/>
                <a:latin typeface="Averia Serif Libre" panose="02000603000000000004" pitchFamily="2" charset="0"/>
                <a:ea typeface="Times New Roman" panose="02020603050405020304" pitchFamily="18" charset="0"/>
              </a:rPr>
              <a:t>– Cabin Counselor </a:t>
            </a:r>
            <a:endParaRPr lang="en-US" sz="1800" i="1" dirty="0">
              <a:effectLst/>
              <a:latin typeface="Averia Serif Libre" panose="02000603000000000004" pitchFamily="2" charset="0"/>
              <a:ea typeface="Times New Roman" panose="02020603050405020304" pitchFamily="18" charset="0"/>
            </a:endParaRPr>
          </a:p>
        </p:txBody>
      </p:sp>
    </p:spTree>
    <p:extLst>
      <p:ext uri="{BB962C8B-B14F-4D97-AF65-F5344CB8AC3E}">
        <p14:creationId xmlns:p14="http://schemas.microsoft.com/office/powerpoint/2010/main" val="59829659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2AD1C-0CFB-444E-8EE4-184A4D6230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0"/>
            <a:ext cx="9160042" cy="6858000"/>
          </a:xfrm>
          <a:prstGeom prst="rect">
            <a:avLst/>
          </a:prstGeom>
        </p:spPr>
      </p:pic>
      <p:pic>
        <p:nvPicPr>
          <p:cNvPr id="5" name="Picture 4">
            <a:extLst>
              <a:ext uri="{FF2B5EF4-FFF2-40B4-BE49-F238E27FC236}">
                <a16:creationId xmlns:a16="http://schemas.microsoft.com/office/drawing/2014/main" id="{3886F5BE-C108-478B-8EA6-C53D96672C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0"/>
            <a:ext cx="9160042" cy="1219200"/>
          </a:xfrm>
          <a:prstGeom prst="rect">
            <a:avLst/>
          </a:prstGeom>
        </p:spPr>
      </p:pic>
      <p:sp>
        <p:nvSpPr>
          <p:cNvPr id="2" name="Title 1"/>
          <p:cNvSpPr>
            <a:spLocks noGrp="1"/>
          </p:cNvSpPr>
          <p:nvPr>
            <p:ph type="title"/>
          </p:nvPr>
        </p:nvSpPr>
        <p:spPr>
          <a:xfrm>
            <a:off x="-16042" y="38100"/>
            <a:ext cx="9144000" cy="1143000"/>
          </a:xfrm>
        </p:spPr>
        <p:txBody>
          <a:bodyPr>
            <a:normAutofit/>
          </a:bodyPr>
          <a:lstStyle/>
          <a:p>
            <a:r>
              <a:rPr lang="en-US" sz="4000" dirty="0">
                <a:ln w="25400">
                  <a:solidFill>
                    <a:schemeClr val="bg1"/>
                  </a:solidFill>
                </a:ln>
                <a:solidFill>
                  <a:schemeClr val="bg1"/>
                </a:solidFill>
                <a:latin typeface="Averia Serif Libre" panose="02000603000000000004" pitchFamily="2" charset="0"/>
              </a:rPr>
              <a:t>What is The Painted Turtle? </a:t>
            </a:r>
          </a:p>
        </p:txBody>
      </p:sp>
      <p:sp>
        <p:nvSpPr>
          <p:cNvPr id="7" name="Rectangle 6"/>
          <p:cNvSpPr/>
          <p:nvPr/>
        </p:nvSpPr>
        <p:spPr>
          <a:xfrm>
            <a:off x="252053" y="2133600"/>
            <a:ext cx="4805355" cy="4262705"/>
          </a:xfrm>
          <a:prstGeom prst="rect">
            <a:avLst/>
          </a:prstGeom>
        </p:spPr>
        <p:txBody>
          <a:bodyPr wrap="square">
            <a:spAutoFit/>
          </a:bodyPr>
          <a:lstStyle/>
          <a:p>
            <a:r>
              <a:rPr lang="en-US" sz="2300" dirty="0">
                <a:effectLst/>
                <a:latin typeface="Averia Serif Libre" panose="02000603000000000004" pitchFamily="2" charset="0"/>
                <a:ea typeface="Palatino Linotype" panose="02040502050505030304" pitchFamily="18" charset="0"/>
                <a:cs typeface="Palatino Linotype" panose="02040502050505030304" pitchFamily="18" charset="0"/>
              </a:rPr>
              <a:t>The Painted Turtle’s mission is to provide a year-round, life-changing environment and authentic camp experience for children ages 6-17 with chronic and life-threatening illnesses. The Painted Turtle supports children’s medical needs, inspires them to reach beyond their illnesses, and provides care, education, and respite for their families. </a:t>
            </a:r>
          </a:p>
          <a:p>
            <a:endParaRPr lang="en-US" dirty="0">
              <a:latin typeface="Averia Serif Libre" panose="02000603000000000004" pitchFamily="2" charset="0"/>
            </a:endParaRPr>
          </a:p>
        </p:txBody>
      </p:sp>
      <p:grpSp>
        <p:nvGrpSpPr>
          <p:cNvPr id="3" name="Group 2">
            <a:extLst>
              <a:ext uri="{FF2B5EF4-FFF2-40B4-BE49-F238E27FC236}">
                <a16:creationId xmlns:a16="http://schemas.microsoft.com/office/drawing/2014/main" id="{27C75E20-D519-43F7-A866-F9F6C364746C}"/>
              </a:ext>
            </a:extLst>
          </p:cNvPr>
          <p:cNvGrpSpPr/>
          <p:nvPr/>
        </p:nvGrpSpPr>
        <p:grpSpPr>
          <a:xfrm>
            <a:off x="5334749" y="1480016"/>
            <a:ext cx="3557198" cy="5043906"/>
            <a:chOff x="5334749" y="1480016"/>
            <a:chExt cx="3557198" cy="5043906"/>
          </a:xfrm>
        </p:grpSpPr>
        <p:sp>
          <p:nvSpPr>
            <p:cNvPr id="18" name="Rectangle: Rounded Corners 17">
              <a:extLst>
                <a:ext uri="{FF2B5EF4-FFF2-40B4-BE49-F238E27FC236}">
                  <a16:creationId xmlns:a16="http://schemas.microsoft.com/office/drawing/2014/main" id="{91B5CF95-1323-4B5F-9A9E-641862445670}"/>
                </a:ext>
              </a:extLst>
            </p:cNvPr>
            <p:cNvSpPr/>
            <p:nvPr/>
          </p:nvSpPr>
          <p:spPr>
            <a:xfrm>
              <a:off x="5334749" y="1480016"/>
              <a:ext cx="3557198" cy="5043906"/>
            </a:xfrm>
            <a:prstGeom prst="roundRect">
              <a:avLst/>
            </a:prstGeom>
            <a:solidFill>
              <a:srgbClr val="ED7B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W:\Development\CAMPAIGN\Gifts and Proposals\Proposals\Petersen Fdn\Rheumatic Diseases July 8-13, 2015 - Silly O (3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554" y="1600200"/>
              <a:ext cx="3277202" cy="4772944"/>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sp>
        <p:nvSpPr>
          <p:cNvPr id="4" name="TextBox 3">
            <a:extLst>
              <a:ext uri="{FF2B5EF4-FFF2-40B4-BE49-F238E27FC236}">
                <a16:creationId xmlns:a16="http://schemas.microsoft.com/office/drawing/2014/main" id="{D859683A-0C3F-4627-9541-E306D10A11DB}"/>
              </a:ext>
            </a:extLst>
          </p:cNvPr>
          <p:cNvSpPr txBox="1"/>
          <p:nvPr/>
        </p:nvSpPr>
        <p:spPr>
          <a:xfrm>
            <a:off x="252053" y="1470872"/>
            <a:ext cx="1941365" cy="646331"/>
          </a:xfrm>
          <a:prstGeom prst="rect">
            <a:avLst/>
          </a:prstGeom>
          <a:noFill/>
        </p:spPr>
        <p:txBody>
          <a:bodyPr wrap="none" rtlCol="0">
            <a:spAutoFit/>
          </a:bodyPr>
          <a:lstStyle/>
          <a:p>
            <a:r>
              <a:rPr lang="en-US" sz="3600" dirty="0">
                <a:latin typeface="Averia Serif Libre" panose="02000603000000000004" pitchFamily="2" charset="0"/>
              </a:rPr>
              <a:t>Mission </a:t>
            </a:r>
          </a:p>
        </p:txBody>
      </p:sp>
    </p:spTree>
    <p:extLst>
      <p:ext uri="{BB962C8B-B14F-4D97-AF65-F5344CB8AC3E}">
        <p14:creationId xmlns:p14="http://schemas.microsoft.com/office/powerpoint/2010/main" val="360293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965DAD-A2BF-4CC3-8520-B7070DD52F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37660" y="0"/>
            <a:ext cx="9160042" cy="7063040"/>
          </a:xfrm>
          <a:prstGeom prst="rect">
            <a:avLst/>
          </a:prstGeom>
        </p:spPr>
      </p:pic>
      <p:pic>
        <p:nvPicPr>
          <p:cNvPr id="14" name="Picture 13">
            <a:extLst>
              <a:ext uri="{FF2B5EF4-FFF2-40B4-BE49-F238E27FC236}">
                <a16:creationId xmlns:a16="http://schemas.microsoft.com/office/drawing/2014/main" id="{6DEF0168-3A5E-4CB0-9AB0-0365096138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62974"/>
          <a:stretch/>
        </p:blipFill>
        <p:spPr>
          <a:xfrm>
            <a:off x="-26851" y="0"/>
            <a:ext cx="9160042" cy="949540"/>
          </a:xfrm>
          <a:prstGeom prst="rect">
            <a:avLst/>
          </a:prstGeom>
        </p:spPr>
      </p:pic>
      <p:sp>
        <p:nvSpPr>
          <p:cNvPr id="2" name="Title 1"/>
          <p:cNvSpPr>
            <a:spLocks noGrp="1"/>
          </p:cNvSpPr>
          <p:nvPr>
            <p:ph type="title"/>
          </p:nvPr>
        </p:nvSpPr>
        <p:spPr>
          <a:xfrm>
            <a:off x="0" y="-76200"/>
            <a:ext cx="9122382" cy="1143000"/>
          </a:xfrm>
        </p:spPr>
        <p:txBody>
          <a:bodyPr>
            <a:normAutofit/>
          </a:bodyPr>
          <a:lstStyle/>
          <a:p>
            <a:r>
              <a:rPr lang="en-US" sz="3400" dirty="0">
                <a:ln w="25400">
                  <a:solidFill>
                    <a:schemeClr val="bg1"/>
                  </a:solidFill>
                </a:ln>
                <a:solidFill>
                  <a:schemeClr val="bg1"/>
                </a:solidFill>
                <a:latin typeface="Averia Serif Libre" panose="02000603000000000004" pitchFamily="2" charset="0"/>
              </a:rPr>
              <a:t>Put a Little Camp in your      this summer! </a:t>
            </a:r>
          </a:p>
        </p:txBody>
      </p:sp>
      <p:sp>
        <p:nvSpPr>
          <p:cNvPr id="10" name="TextBox 9"/>
          <p:cNvSpPr txBox="1"/>
          <p:nvPr/>
        </p:nvSpPr>
        <p:spPr>
          <a:xfrm>
            <a:off x="-37660" y="4381035"/>
            <a:ext cx="9160042" cy="2000548"/>
          </a:xfrm>
          <a:prstGeom prst="rect">
            <a:avLst/>
          </a:prstGeom>
          <a:noFill/>
        </p:spPr>
        <p:txBody>
          <a:bodyPr wrap="square" rtlCol="0">
            <a:spAutoFit/>
          </a:bodyPr>
          <a:lstStyle/>
          <a:p>
            <a:pPr indent="457200" algn="ctr"/>
            <a:r>
              <a:rPr lang="en-US" sz="2000" b="1" dirty="0">
                <a:latin typeface="Averia Serif Libre" panose="02000603000000000004" pitchFamily="2" charset="0"/>
              </a:rPr>
              <a:t>Summer Staff Questions</a:t>
            </a:r>
            <a:r>
              <a:rPr lang="en-US" sz="2000" dirty="0">
                <a:latin typeface="Averia Serif Libre" panose="02000603000000000004" pitchFamily="2" charset="0"/>
              </a:rPr>
              <a:t>: </a:t>
            </a:r>
            <a:br>
              <a:rPr lang="en-US" sz="2000" dirty="0">
                <a:latin typeface="Averia Serif Libre" panose="02000603000000000004" pitchFamily="2" charset="0"/>
              </a:rPr>
            </a:br>
            <a:r>
              <a:rPr lang="en-US" sz="2000" dirty="0">
                <a:latin typeface="Averia Serif Libre" panose="02000603000000000004" pitchFamily="2" charset="0"/>
              </a:rPr>
              <a:t>Tim Deisler, Camp Director | timd@thepaintedturtle.org  </a:t>
            </a:r>
          </a:p>
          <a:p>
            <a:pPr indent="457200" algn="ctr"/>
            <a:endParaRPr lang="en-US" sz="2000" dirty="0">
              <a:latin typeface="Averia Serif Libre" panose="02000603000000000004" pitchFamily="2" charset="0"/>
            </a:endParaRPr>
          </a:p>
          <a:p>
            <a:pPr indent="457200" algn="ctr"/>
            <a:r>
              <a:rPr lang="en-US" sz="2000" b="1" dirty="0">
                <a:latin typeface="Averia Serif Libre" panose="02000603000000000004" pitchFamily="2" charset="0"/>
              </a:rPr>
              <a:t>Volunteer Questions:</a:t>
            </a:r>
            <a:br>
              <a:rPr lang="en-US" sz="2000" dirty="0">
                <a:latin typeface="Averia Serif Libre" panose="02000603000000000004" pitchFamily="2" charset="0"/>
              </a:rPr>
            </a:br>
            <a:r>
              <a:rPr lang="en-US" sz="2000" dirty="0">
                <a:latin typeface="Averia Serif Libre" panose="02000603000000000004" pitchFamily="2" charset="0"/>
              </a:rPr>
              <a:t> Megan O’Meara, Volunteer Manager | volunteer@thepaintedturtle.org</a:t>
            </a:r>
          </a:p>
          <a:p>
            <a:endParaRPr lang="en-US" sz="2400" b="1" dirty="0">
              <a:solidFill>
                <a:schemeClr val="bg1"/>
              </a:solidFill>
              <a:latin typeface="Palatino Linotype" panose="02040502050505030304" pitchFamily="18" charset="0"/>
            </a:endParaRPr>
          </a:p>
        </p:txBody>
      </p:sp>
      <p:pic>
        <p:nvPicPr>
          <p:cNvPr id="12" name="Picture 11" descr="A picture containing shape&#10;&#10;Description automatically generated">
            <a:extLst>
              <a:ext uri="{FF2B5EF4-FFF2-40B4-BE49-F238E27FC236}">
                <a16:creationId xmlns:a16="http://schemas.microsoft.com/office/drawing/2014/main" id="{C52EAA32-9EE9-4A4D-A8BE-B615D1EA7A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0212" y="136945"/>
            <a:ext cx="488015" cy="731500"/>
          </a:xfrm>
          <a:prstGeom prst="rect">
            <a:avLst/>
          </a:prstGeom>
        </p:spPr>
      </p:pic>
      <p:grpSp>
        <p:nvGrpSpPr>
          <p:cNvPr id="6" name="Group 5">
            <a:extLst>
              <a:ext uri="{FF2B5EF4-FFF2-40B4-BE49-F238E27FC236}">
                <a16:creationId xmlns:a16="http://schemas.microsoft.com/office/drawing/2014/main" id="{52A2127D-94B8-4A7A-BCBE-AF3C7C3BB325}"/>
              </a:ext>
            </a:extLst>
          </p:cNvPr>
          <p:cNvGrpSpPr/>
          <p:nvPr/>
        </p:nvGrpSpPr>
        <p:grpSpPr>
          <a:xfrm>
            <a:off x="2286000" y="1171516"/>
            <a:ext cx="4608215" cy="3024062"/>
            <a:chOff x="8775996" y="1523999"/>
            <a:chExt cx="4688795" cy="3076941"/>
          </a:xfrm>
        </p:grpSpPr>
        <p:sp>
          <p:nvSpPr>
            <p:cNvPr id="15" name="Rectangle: Rounded Corners 14">
              <a:extLst>
                <a:ext uri="{FF2B5EF4-FFF2-40B4-BE49-F238E27FC236}">
                  <a16:creationId xmlns:a16="http://schemas.microsoft.com/office/drawing/2014/main" id="{7F116451-4527-4A76-8FE4-67B80B47D3C5}"/>
                </a:ext>
              </a:extLst>
            </p:cNvPr>
            <p:cNvSpPr/>
            <p:nvPr/>
          </p:nvSpPr>
          <p:spPr>
            <a:xfrm>
              <a:off x="8775996" y="1523999"/>
              <a:ext cx="4688795" cy="3076941"/>
            </a:xfrm>
            <a:prstGeom prst="roundRect">
              <a:avLst/>
            </a:prstGeom>
            <a:solidFill>
              <a:srgbClr val="F4CE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people on a boat&#10;&#10;Description automatically generated with medium confidence">
              <a:extLst>
                <a:ext uri="{FF2B5EF4-FFF2-40B4-BE49-F238E27FC236}">
                  <a16:creationId xmlns:a16="http://schemas.microsoft.com/office/drawing/2014/main" id="{78114448-9446-4541-9D98-E6D64DCB11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751"/>
            <a:stretch/>
          </p:blipFill>
          <p:spPr>
            <a:xfrm>
              <a:off x="8915399" y="1682514"/>
              <a:ext cx="4419600" cy="2747496"/>
            </a:xfrm>
            <a:prstGeom prst="roundRect">
              <a:avLst>
                <a:gd name="adj" fmla="val 16667"/>
              </a:avLst>
            </a:prstGeom>
            <a:ln>
              <a:noFill/>
            </a:ln>
            <a:effectLst/>
          </p:spPr>
        </p:pic>
      </p:grpSp>
      <p:pic>
        <p:nvPicPr>
          <p:cNvPr id="4" name="Picture 3">
            <a:extLst>
              <a:ext uri="{FF2B5EF4-FFF2-40B4-BE49-F238E27FC236}">
                <a16:creationId xmlns:a16="http://schemas.microsoft.com/office/drawing/2014/main" id="{87103A4A-B6F3-3398-D787-6213200E01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62974"/>
          <a:stretch/>
        </p:blipFill>
        <p:spPr>
          <a:xfrm>
            <a:off x="-35217" y="6154048"/>
            <a:ext cx="9160042" cy="949540"/>
          </a:xfrm>
          <a:prstGeom prst="rect">
            <a:avLst/>
          </a:prstGeom>
        </p:spPr>
      </p:pic>
      <p:sp>
        <p:nvSpPr>
          <p:cNvPr id="16" name="TextBox 15">
            <a:extLst>
              <a:ext uri="{FF2B5EF4-FFF2-40B4-BE49-F238E27FC236}">
                <a16:creationId xmlns:a16="http://schemas.microsoft.com/office/drawing/2014/main" id="{C3A242B4-CBDA-1C82-35CD-DD1F03DA8765}"/>
              </a:ext>
            </a:extLst>
          </p:cNvPr>
          <p:cNvSpPr txBox="1"/>
          <p:nvPr/>
        </p:nvSpPr>
        <p:spPr>
          <a:xfrm>
            <a:off x="1450129" y="6251032"/>
            <a:ext cx="5943600" cy="523220"/>
          </a:xfrm>
          <a:prstGeom prst="rect">
            <a:avLst/>
          </a:prstGeom>
          <a:noFill/>
        </p:spPr>
        <p:txBody>
          <a:bodyPr wrap="square">
            <a:spAutoFit/>
          </a:bodyPr>
          <a:lstStyle/>
          <a:p>
            <a:pPr indent="457200" algn="ctr"/>
            <a:r>
              <a:rPr lang="en-US" sz="2800" b="1" dirty="0">
                <a:solidFill>
                  <a:schemeClr val="bg1"/>
                </a:solidFill>
                <a:latin typeface="Averia Serif Libre" panose="02000603000000000004" pitchFamily="2" charset="0"/>
              </a:rPr>
              <a:t>www.thepaintedturtle.org</a:t>
            </a:r>
            <a:endParaRPr lang="en-US" sz="2800" dirty="0">
              <a:solidFill>
                <a:schemeClr val="bg1"/>
              </a:solidFill>
              <a:latin typeface="Averia Serif Libre" panose="02000603000000000004" pitchFamily="2"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1451" y="6337371"/>
            <a:ext cx="350541" cy="350541"/>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282" y="6344073"/>
            <a:ext cx="343839" cy="343839"/>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0271" y="6354058"/>
            <a:ext cx="343839" cy="343839"/>
          </a:xfrm>
          <a:prstGeom prst="roundRect">
            <a:avLst>
              <a:gd name="adj" fmla="val 16667"/>
            </a:avLst>
          </a:prstGeom>
          <a:ln>
            <a:noFill/>
          </a:ln>
          <a:effectLst/>
        </p:spPr>
      </p:pic>
      <p:pic>
        <p:nvPicPr>
          <p:cNvPr id="18" name="Picture 17">
            <a:extLst>
              <a:ext uri="{FF2B5EF4-FFF2-40B4-BE49-F238E27FC236}">
                <a16:creationId xmlns:a16="http://schemas.microsoft.com/office/drawing/2014/main" id="{6CF6DEDC-1C80-EE65-903F-DD883F5E32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6798" y="6326943"/>
            <a:ext cx="413331" cy="413331"/>
          </a:xfrm>
          <a:prstGeom prst="rect">
            <a:avLst/>
          </a:prstGeom>
        </p:spPr>
      </p:pic>
    </p:spTree>
    <p:extLst>
      <p:ext uri="{BB962C8B-B14F-4D97-AF65-F5344CB8AC3E}">
        <p14:creationId xmlns:p14="http://schemas.microsoft.com/office/powerpoint/2010/main" val="141572943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2AD1C-0CFB-444E-8EE4-184A4D6230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0"/>
            <a:ext cx="9160042" cy="6858000"/>
          </a:xfrm>
          <a:prstGeom prst="rect">
            <a:avLst/>
          </a:prstGeom>
        </p:spPr>
      </p:pic>
      <p:pic>
        <p:nvPicPr>
          <p:cNvPr id="5" name="Picture 4">
            <a:extLst>
              <a:ext uri="{FF2B5EF4-FFF2-40B4-BE49-F238E27FC236}">
                <a16:creationId xmlns:a16="http://schemas.microsoft.com/office/drawing/2014/main" id="{3886F5BE-C108-478B-8EA6-C53D96672C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0"/>
            <a:ext cx="9160042" cy="1219200"/>
          </a:xfrm>
          <a:prstGeom prst="rect">
            <a:avLst/>
          </a:prstGeom>
        </p:spPr>
      </p:pic>
      <p:sp>
        <p:nvSpPr>
          <p:cNvPr id="2" name="Title 1"/>
          <p:cNvSpPr>
            <a:spLocks noGrp="1"/>
          </p:cNvSpPr>
          <p:nvPr>
            <p:ph type="title"/>
          </p:nvPr>
        </p:nvSpPr>
        <p:spPr>
          <a:xfrm>
            <a:off x="-16042" y="38100"/>
            <a:ext cx="9144000" cy="1143000"/>
          </a:xfrm>
        </p:spPr>
        <p:txBody>
          <a:bodyPr>
            <a:normAutofit/>
          </a:bodyPr>
          <a:lstStyle/>
          <a:p>
            <a:r>
              <a:rPr lang="en-US" sz="4800" dirty="0">
                <a:ln w="25400">
                  <a:solidFill>
                    <a:schemeClr val="bg1"/>
                  </a:solidFill>
                </a:ln>
                <a:solidFill>
                  <a:schemeClr val="bg1"/>
                </a:solidFill>
                <a:latin typeface="Averia Serif Libre" panose="02000603000000000004" pitchFamily="2" charset="0"/>
              </a:rPr>
              <a:t>Core Values</a:t>
            </a:r>
          </a:p>
        </p:txBody>
      </p:sp>
      <p:pic>
        <p:nvPicPr>
          <p:cNvPr id="4" name="Picture 3" descr="Shape&#10;&#10;Description automatically generated">
            <a:extLst>
              <a:ext uri="{FF2B5EF4-FFF2-40B4-BE49-F238E27FC236}">
                <a16:creationId xmlns:a16="http://schemas.microsoft.com/office/drawing/2014/main" id="{89FDBA47-846C-43A2-A4EF-E80856A5F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2482" y="2689836"/>
            <a:ext cx="3822449" cy="2210298"/>
          </a:xfrm>
          <a:prstGeom prst="rect">
            <a:avLst/>
          </a:prstGeom>
        </p:spPr>
      </p:pic>
      <p:grpSp>
        <p:nvGrpSpPr>
          <p:cNvPr id="34" name="Group 33">
            <a:extLst>
              <a:ext uri="{FF2B5EF4-FFF2-40B4-BE49-F238E27FC236}">
                <a16:creationId xmlns:a16="http://schemas.microsoft.com/office/drawing/2014/main" id="{94951EA2-72E5-4D54-A649-A00E33286B7F}"/>
              </a:ext>
            </a:extLst>
          </p:cNvPr>
          <p:cNvGrpSpPr/>
          <p:nvPr/>
        </p:nvGrpSpPr>
        <p:grpSpPr>
          <a:xfrm>
            <a:off x="1958371" y="1468723"/>
            <a:ext cx="3569987" cy="830997"/>
            <a:chOff x="205041" y="1393538"/>
            <a:chExt cx="3569987" cy="830997"/>
          </a:xfrm>
        </p:grpSpPr>
        <p:pic>
          <p:nvPicPr>
            <p:cNvPr id="12" name="Picture 11">
              <a:extLst>
                <a:ext uri="{FF2B5EF4-FFF2-40B4-BE49-F238E27FC236}">
                  <a16:creationId xmlns:a16="http://schemas.microsoft.com/office/drawing/2014/main" id="{4ED598E6-AEEF-4F81-B9D7-2AD712298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041" y="1514955"/>
              <a:ext cx="808566" cy="452797"/>
            </a:xfrm>
            <a:prstGeom prst="rect">
              <a:avLst/>
            </a:prstGeom>
          </p:spPr>
        </p:pic>
        <p:sp>
          <p:nvSpPr>
            <p:cNvPr id="27" name="TextBox 26">
              <a:extLst>
                <a:ext uri="{FF2B5EF4-FFF2-40B4-BE49-F238E27FC236}">
                  <a16:creationId xmlns:a16="http://schemas.microsoft.com/office/drawing/2014/main" id="{8AF14F1F-9B3A-4E74-8661-75F5F3587AF2}"/>
                </a:ext>
              </a:extLst>
            </p:cNvPr>
            <p:cNvSpPr txBox="1"/>
            <p:nvPr/>
          </p:nvSpPr>
          <p:spPr>
            <a:xfrm>
              <a:off x="1085574" y="1393538"/>
              <a:ext cx="2689454" cy="830997"/>
            </a:xfrm>
            <a:prstGeom prst="rect">
              <a:avLst/>
            </a:prstGeom>
            <a:noFill/>
          </p:spPr>
          <p:txBody>
            <a:bodyPr wrap="none" rtlCol="0">
              <a:spAutoFit/>
            </a:bodyPr>
            <a:lstStyle/>
            <a:p>
              <a:r>
                <a:rPr lang="en-US" sz="1600" b="1" i="0" dirty="0">
                  <a:solidFill>
                    <a:srgbClr val="222222"/>
                  </a:solidFill>
                  <a:effectLst/>
                  <a:latin typeface="Averia Serif Libre" panose="02000603000000000004" pitchFamily="2" charset="0"/>
                </a:rPr>
                <a:t>Community</a:t>
              </a:r>
              <a:br>
                <a:rPr lang="en-US" sz="2000" dirty="0">
                  <a:latin typeface="Averia Serif Libre" panose="02000603000000000004" pitchFamily="2" charset="0"/>
                </a:rPr>
              </a:br>
              <a:r>
                <a:rPr lang="en-US" sz="1600" b="0" i="0" dirty="0">
                  <a:solidFill>
                    <a:srgbClr val="222222"/>
                  </a:solidFill>
                  <a:effectLst/>
                  <a:latin typeface="Averia Serif Libre" panose="02000603000000000004" pitchFamily="2" charset="0"/>
                </a:rPr>
                <a:t>Work as a community </a:t>
              </a:r>
            </a:p>
            <a:p>
              <a:r>
                <a:rPr lang="en-US" sz="1600" b="0" i="0" dirty="0">
                  <a:solidFill>
                    <a:srgbClr val="222222"/>
                  </a:solidFill>
                  <a:effectLst/>
                  <a:latin typeface="Averia Serif Libre" panose="02000603000000000004" pitchFamily="2" charset="0"/>
                </a:rPr>
                <a:t>to create impactful change.</a:t>
              </a:r>
              <a:endParaRPr lang="en-US" sz="1600" dirty="0">
                <a:latin typeface="Averia Serif Libre" panose="02000603000000000004" pitchFamily="2" charset="0"/>
              </a:endParaRPr>
            </a:p>
          </p:txBody>
        </p:sp>
      </p:grpSp>
      <p:grpSp>
        <p:nvGrpSpPr>
          <p:cNvPr id="33" name="Group 32">
            <a:extLst>
              <a:ext uri="{FF2B5EF4-FFF2-40B4-BE49-F238E27FC236}">
                <a16:creationId xmlns:a16="http://schemas.microsoft.com/office/drawing/2014/main" id="{B01ABBEA-111F-4E87-85D4-F4108BC1AF47}"/>
              </a:ext>
            </a:extLst>
          </p:cNvPr>
          <p:cNvGrpSpPr/>
          <p:nvPr/>
        </p:nvGrpSpPr>
        <p:grpSpPr>
          <a:xfrm>
            <a:off x="282581" y="2518832"/>
            <a:ext cx="2909012" cy="830997"/>
            <a:chOff x="406892" y="2417828"/>
            <a:chExt cx="2909012" cy="830997"/>
          </a:xfrm>
        </p:grpSpPr>
        <p:pic>
          <p:nvPicPr>
            <p:cNvPr id="24" name="Picture 23" descr="A picture containing venn diagram&#10;&#10;Description automatically generated">
              <a:extLst>
                <a:ext uri="{FF2B5EF4-FFF2-40B4-BE49-F238E27FC236}">
                  <a16:creationId xmlns:a16="http://schemas.microsoft.com/office/drawing/2014/main" id="{6097A986-3BF0-4B9E-8F69-69C28C2E4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892" y="2473909"/>
              <a:ext cx="404864" cy="712561"/>
            </a:xfrm>
            <a:prstGeom prst="rect">
              <a:avLst/>
            </a:prstGeom>
          </p:spPr>
        </p:pic>
        <p:sp>
          <p:nvSpPr>
            <p:cNvPr id="28" name="TextBox 27">
              <a:extLst>
                <a:ext uri="{FF2B5EF4-FFF2-40B4-BE49-F238E27FC236}">
                  <a16:creationId xmlns:a16="http://schemas.microsoft.com/office/drawing/2014/main" id="{028802F1-A4BB-4AF4-AE0A-B4DDA2665268}"/>
                </a:ext>
              </a:extLst>
            </p:cNvPr>
            <p:cNvSpPr txBox="1"/>
            <p:nvPr/>
          </p:nvSpPr>
          <p:spPr>
            <a:xfrm>
              <a:off x="1013607" y="2417828"/>
              <a:ext cx="2302297" cy="830997"/>
            </a:xfrm>
            <a:prstGeom prst="rect">
              <a:avLst/>
            </a:prstGeom>
            <a:noFill/>
          </p:spPr>
          <p:txBody>
            <a:bodyPr wrap="none" rtlCol="0">
              <a:spAutoFit/>
            </a:bodyPr>
            <a:lstStyle/>
            <a:p>
              <a:r>
                <a:rPr lang="en-US" sz="1600" b="1" i="0" dirty="0">
                  <a:solidFill>
                    <a:srgbClr val="222222"/>
                  </a:solidFill>
                  <a:effectLst/>
                  <a:latin typeface="Averia Serif Libre" panose="02000603000000000004" pitchFamily="2" charset="0"/>
                </a:rPr>
                <a:t>Heart</a:t>
              </a:r>
              <a:br>
                <a:rPr lang="en-US" sz="1600" dirty="0">
                  <a:latin typeface="Averia Serif Libre" panose="02000603000000000004" pitchFamily="2" charset="0"/>
                </a:rPr>
              </a:br>
              <a:r>
                <a:rPr lang="en-US" sz="1600" b="0" i="0" dirty="0">
                  <a:solidFill>
                    <a:srgbClr val="222222"/>
                  </a:solidFill>
                  <a:effectLst/>
                  <a:latin typeface="Averia Serif Libre" panose="02000603000000000004" pitchFamily="2" charset="0"/>
                </a:rPr>
                <a:t>Operate with intention</a:t>
              </a:r>
            </a:p>
            <a:p>
              <a:r>
                <a:rPr lang="en-US" sz="1600" b="0" i="0" dirty="0">
                  <a:solidFill>
                    <a:srgbClr val="222222"/>
                  </a:solidFill>
                  <a:effectLst/>
                  <a:latin typeface="Averia Serif Libre" panose="02000603000000000004" pitchFamily="2" charset="0"/>
                </a:rPr>
                <a:t> from the heart.</a:t>
              </a:r>
              <a:endParaRPr lang="en-US" sz="1600" dirty="0">
                <a:latin typeface="Averia Serif Libre" panose="02000603000000000004" pitchFamily="2" charset="0"/>
              </a:endParaRPr>
            </a:p>
          </p:txBody>
        </p:sp>
      </p:grpSp>
      <p:grpSp>
        <p:nvGrpSpPr>
          <p:cNvPr id="32" name="Group 31">
            <a:extLst>
              <a:ext uri="{FF2B5EF4-FFF2-40B4-BE49-F238E27FC236}">
                <a16:creationId xmlns:a16="http://schemas.microsoft.com/office/drawing/2014/main" id="{ADD2CE00-04AC-4349-9405-25F1DB28AABC}"/>
              </a:ext>
            </a:extLst>
          </p:cNvPr>
          <p:cNvGrpSpPr/>
          <p:nvPr/>
        </p:nvGrpSpPr>
        <p:grpSpPr>
          <a:xfrm>
            <a:off x="216624" y="3942731"/>
            <a:ext cx="3020473" cy="1815882"/>
            <a:chOff x="371199" y="3759248"/>
            <a:chExt cx="3020473" cy="1815882"/>
          </a:xfrm>
        </p:grpSpPr>
        <p:pic>
          <p:nvPicPr>
            <p:cNvPr id="9" name="Picture 8" descr="Shape&#10;&#10;Description automatically generated with low confidence">
              <a:extLst>
                <a:ext uri="{FF2B5EF4-FFF2-40B4-BE49-F238E27FC236}">
                  <a16:creationId xmlns:a16="http://schemas.microsoft.com/office/drawing/2014/main" id="{6BC99064-613B-4267-A8E4-D3F04D56FF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199" y="3841376"/>
              <a:ext cx="476250" cy="571500"/>
            </a:xfrm>
            <a:prstGeom prst="rect">
              <a:avLst/>
            </a:prstGeom>
          </p:spPr>
        </p:pic>
        <p:sp>
          <p:nvSpPr>
            <p:cNvPr id="29" name="TextBox 28">
              <a:extLst>
                <a:ext uri="{FF2B5EF4-FFF2-40B4-BE49-F238E27FC236}">
                  <a16:creationId xmlns:a16="http://schemas.microsoft.com/office/drawing/2014/main" id="{D3BDD285-ED05-4D64-941D-F346CD221281}"/>
                </a:ext>
              </a:extLst>
            </p:cNvPr>
            <p:cNvSpPr txBox="1"/>
            <p:nvPr/>
          </p:nvSpPr>
          <p:spPr>
            <a:xfrm>
              <a:off x="847449" y="3759248"/>
              <a:ext cx="2544223" cy="1815882"/>
            </a:xfrm>
            <a:prstGeom prst="rect">
              <a:avLst/>
            </a:prstGeom>
            <a:noFill/>
          </p:spPr>
          <p:txBody>
            <a:bodyPr wrap="none" rtlCol="0">
              <a:spAutoFit/>
            </a:bodyPr>
            <a:lstStyle/>
            <a:p>
              <a:r>
                <a:rPr lang="en-US" sz="1600" b="1" i="0" dirty="0">
                  <a:solidFill>
                    <a:srgbClr val="222222"/>
                  </a:solidFill>
                  <a:effectLst/>
                  <a:latin typeface="Averia Serif Libre" panose="02000603000000000004" pitchFamily="2" charset="0"/>
                </a:rPr>
                <a:t>Vision</a:t>
              </a:r>
              <a:br>
                <a:rPr lang="en-US" sz="1600" dirty="0">
                  <a:latin typeface="Averia Serif Libre" panose="02000603000000000004" pitchFamily="2" charset="0"/>
                </a:rPr>
              </a:br>
              <a:r>
                <a:rPr lang="en-US" sz="1600" b="0" i="0" dirty="0">
                  <a:solidFill>
                    <a:srgbClr val="222222"/>
                  </a:solidFill>
                  <a:effectLst/>
                  <a:latin typeface="Averia Serif Libre" panose="02000603000000000004" pitchFamily="2" charset="0"/>
                </a:rPr>
                <a:t>Strive towards a </a:t>
              </a:r>
            </a:p>
            <a:p>
              <a:r>
                <a:rPr lang="en-US" sz="1600" b="0" i="0" dirty="0">
                  <a:solidFill>
                    <a:srgbClr val="222222"/>
                  </a:solidFill>
                  <a:effectLst/>
                  <a:latin typeface="Averia Serif Libre" panose="02000603000000000004" pitchFamily="2" charset="0"/>
                </a:rPr>
                <a:t>greater vision by</a:t>
              </a:r>
            </a:p>
            <a:p>
              <a:r>
                <a:rPr lang="en-US" sz="1600" b="0" i="0" dirty="0">
                  <a:solidFill>
                    <a:srgbClr val="222222"/>
                  </a:solidFill>
                  <a:effectLst/>
                  <a:latin typeface="Averia Serif Libre" panose="02000603000000000004" pitchFamily="2" charset="0"/>
                </a:rPr>
                <a:t>pursuing growth, </a:t>
              </a:r>
            </a:p>
            <a:p>
              <a:r>
                <a:rPr lang="en-US" sz="1600" dirty="0">
                  <a:solidFill>
                    <a:srgbClr val="222222"/>
                  </a:solidFill>
                  <a:latin typeface="Averia Serif Libre" panose="02000603000000000004" pitchFamily="2" charset="0"/>
                </a:rPr>
                <a:t>e</a:t>
              </a:r>
              <a:r>
                <a:rPr lang="en-US" sz="1600" b="0" i="0" dirty="0">
                  <a:solidFill>
                    <a:srgbClr val="222222"/>
                  </a:solidFill>
                  <a:effectLst/>
                  <a:latin typeface="Averia Serif Libre" panose="02000603000000000004" pitchFamily="2" charset="0"/>
                </a:rPr>
                <a:t>xhibiting</a:t>
              </a:r>
              <a:r>
                <a:rPr lang="en-US" sz="1600" dirty="0">
                  <a:solidFill>
                    <a:srgbClr val="222222"/>
                  </a:solidFill>
                  <a:latin typeface="Averia Serif Libre" panose="02000603000000000004" pitchFamily="2" charset="0"/>
                </a:rPr>
                <a:t> </a:t>
              </a:r>
              <a:r>
                <a:rPr lang="en-US" sz="1600" b="0" i="0" dirty="0">
                  <a:solidFill>
                    <a:srgbClr val="222222"/>
                  </a:solidFill>
                  <a:effectLst/>
                  <a:latin typeface="Averia Serif Libre" panose="02000603000000000004" pitchFamily="2" charset="0"/>
                </a:rPr>
                <a:t>leadership, </a:t>
              </a:r>
            </a:p>
            <a:p>
              <a:r>
                <a:rPr lang="en-US" sz="1600" b="0" i="0" dirty="0">
                  <a:solidFill>
                    <a:srgbClr val="222222"/>
                  </a:solidFill>
                  <a:effectLst/>
                  <a:latin typeface="Averia Serif Libre" panose="02000603000000000004" pitchFamily="2" charset="0"/>
                </a:rPr>
                <a:t>and embracing the power</a:t>
              </a:r>
            </a:p>
            <a:p>
              <a:r>
                <a:rPr lang="en-US" sz="1600" b="0" i="0" dirty="0">
                  <a:solidFill>
                    <a:srgbClr val="222222"/>
                  </a:solidFill>
                  <a:effectLst/>
                  <a:latin typeface="Averia Serif Libre" panose="02000603000000000004" pitchFamily="2" charset="0"/>
                </a:rPr>
                <a:t> of new ideas.</a:t>
              </a:r>
              <a:endParaRPr lang="en-US" sz="1600" dirty="0">
                <a:latin typeface="Averia Serif Libre" panose="02000603000000000004" pitchFamily="2" charset="0"/>
              </a:endParaRPr>
            </a:p>
          </p:txBody>
        </p:sp>
      </p:grpSp>
      <p:grpSp>
        <p:nvGrpSpPr>
          <p:cNvPr id="31" name="Group 30">
            <a:extLst>
              <a:ext uri="{FF2B5EF4-FFF2-40B4-BE49-F238E27FC236}">
                <a16:creationId xmlns:a16="http://schemas.microsoft.com/office/drawing/2014/main" id="{4A9F7870-6A66-400C-85B2-008387D7C004}"/>
              </a:ext>
            </a:extLst>
          </p:cNvPr>
          <p:cNvGrpSpPr/>
          <p:nvPr/>
        </p:nvGrpSpPr>
        <p:grpSpPr>
          <a:xfrm>
            <a:off x="2966901" y="5619411"/>
            <a:ext cx="3053609" cy="1077218"/>
            <a:chOff x="371199" y="5077446"/>
            <a:chExt cx="3053609" cy="1077218"/>
          </a:xfrm>
        </p:grpSpPr>
        <p:pic>
          <p:nvPicPr>
            <p:cNvPr id="19" name="Picture 18">
              <a:extLst>
                <a:ext uri="{FF2B5EF4-FFF2-40B4-BE49-F238E27FC236}">
                  <a16:creationId xmlns:a16="http://schemas.microsoft.com/office/drawing/2014/main" id="{925E44C9-4DE8-49AC-BF3E-92AE67B7CF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1199" y="5327912"/>
              <a:ext cx="476250" cy="400050"/>
            </a:xfrm>
            <a:prstGeom prst="rect">
              <a:avLst/>
            </a:prstGeom>
          </p:spPr>
        </p:pic>
        <p:sp>
          <p:nvSpPr>
            <p:cNvPr id="30" name="TextBox 29">
              <a:extLst>
                <a:ext uri="{FF2B5EF4-FFF2-40B4-BE49-F238E27FC236}">
                  <a16:creationId xmlns:a16="http://schemas.microsoft.com/office/drawing/2014/main" id="{F92D964D-2386-4418-A25C-C0A41095B85B}"/>
                </a:ext>
              </a:extLst>
            </p:cNvPr>
            <p:cNvSpPr txBox="1"/>
            <p:nvPr/>
          </p:nvSpPr>
          <p:spPr>
            <a:xfrm>
              <a:off x="875649" y="5077446"/>
              <a:ext cx="2549159" cy="1077218"/>
            </a:xfrm>
            <a:prstGeom prst="rect">
              <a:avLst/>
            </a:prstGeom>
            <a:noFill/>
          </p:spPr>
          <p:txBody>
            <a:bodyPr wrap="none" rtlCol="0">
              <a:spAutoFit/>
            </a:bodyPr>
            <a:lstStyle/>
            <a:p>
              <a:r>
                <a:rPr lang="en-US" sz="1600" b="1" i="0" dirty="0">
                  <a:solidFill>
                    <a:srgbClr val="222222"/>
                  </a:solidFill>
                  <a:effectLst/>
                  <a:latin typeface="Averia Serif Libre" panose="02000603000000000004" pitchFamily="2" charset="0"/>
                </a:rPr>
                <a:t>Compassion</a:t>
              </a:r>
              <a:br>
                <a:rPr lang="en-US" sz="1600" dirty="0">
                  <a:latin typeface="Averia Serif Libre" panose="02000603000000000004" pitchFamily="2" charset="0"/>
                </a:rPr>
              </a:br>
              <a:r>
                <a:rPr lang="en-US" sz="1600" b="0" i="0" dirty="0">
                  <a:solidFill>
                    <a:srgbClr val="222222"/>
                  </a:solidFill>
                  <a:effectLst/>
                  <a:latin typeface="Averia Serif Libre" panose="02000603000000000004" pitchFamily="2" charset="0"/>
                </a:rPr>
                <a:t>Serve with compassion to</a:t>
              </a:r>
            </a:p>
            <a:p>
              <a:r>
                <a:rPr lang="en-US" sz="1600" b="0" i="0" dirty="0">
                  <a:solidFill>
                    <a:srgbClr val="222222"/>
                  </a:solidFill>
                  <a:effectLst/>
                  <a:latin typeface="Averia Serif Libre" panose="02000603000000000004" pitchFamily="2" charset="0"/>
                </a:rPr>
                <a:t> foster a supportive and</a:t>
              </a:r>
            </a:p>
            <a:p>
              <a:r>
                <a:rPr lang="en-US" sz="1600" b="0" i="0" dirty="0">
                  <a:solidFill>
                    <a:srgbClr val="222222"/>
                  </a:solidFill>
                  <a:effectLst/>
                  <a:latin typeface="Averia Serif Libre" panose="02000603000000000004" pitchFamily="2" charset="0"/>
                </a:rPr>
                <a:t> inclusive environment.</a:t>
              </a:r>
              <a:endParaRPr lang="en-US" sz="1600" dirty="0">
                <a:latin typeface="Averia Serif Libre" panose="02000603000000000004" pitchFamily="2" charset="0"/>
              </a:endParaRPr>
            </a:p>
          </p:txBody>
        </p:sp>
      </p:grpSp>
      <p:grpSp>
        <p:nvGrpSpPr>
          <p:cNvPr id="36" name="Group 35">
            <a:extLst>
              <a:ext uri="{FF2B5EF4-FFF2-40B4-BE49-F238E27FC236}">
                <a16:creationId xmlns:a16="http://schemas.microsoft.com/office/drawing/2014/main" id="{82949AFF-75BB-40DB-8D16-8A853518A695}"/>
              </a:ext>
            </a:extLst>
          </p:cNvPr>
          <p:cNvGrpSpPr/>
          <p:nvPr/>
        </p:nvGrpSpPr>
        <p:grpSpPr>
          <a:xfrm>
            <a:off x="5693689" y="1973676"/>
            <a:ext cx="3167730" cy="1090824"/>
            <a:chOff x="4918001" y="1348344"/>
            <a:chExt cx="3167730" cy="1090824"/>
          </a:xfrm>
        </p:grpSpPr>
        <p:pic>
          <p:nvPicPr>
            <p:cNvPr id="22" name="Picture 21">
              <a:extLst>
                <a:ext uri="{FF2B5EF4-FFF2-40B4-BE49-F238E27FC236}">
                  <a16:creationId xmlns:a16="http://schemas.microsoft.com/office/drawing/2014/main" id="{540D1A3A-17D4-4778-8D99-342B0E5334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9481" y="1348344"/>
              <a:ext cx="476250" cy="457200"/>
            </a:xfrm>
            <a:prstGeom prst="rect">
              <a:avLst/>
            </a:prstGeom>
          </p:spPr>
        </p:pic>
        <p:sp>
          <p:nvSpPr>
            <p:cNvPr id="35" name="TextBox 34">
              <a:extLst>
                <a:ext uri="{FF2B5EF4-FFF2-40B4-BE49-F238E27FC236}">
                  <a16:creationId xmlns:a16="http://schemas.microsoft.com/office/drawing/2014/main" id="{5AD14EAB-DA42-48D9-BBEB-583307326A24}"/>
                </a:ext>
              </a:extLst>
            </p:cNvPr>
            <p:cNvSpPr txBox="1"/>
            <p:nvPr/>
          </p:nvSpPr>
          <p:spPr>
            <a:xfrm>
              <a:off x="4918001" y="1361950"/>
              <a:ext cx="2597955" cy="1077218"/>
            </a:xfrm>
            <a:prstGeom prst="rect">
              <a:avLst/>
            </a:prstGeom>
            <a:noFill/>
          </p:spPr>
          <p:txBody>
            <a:bodyPr wrap="none" rtlCol="0">
              <a:spAutoFit/>
            </a:bodyPr>
            <a:lstStyle/>
            <a:p>
              <a:pPr algn="r"/>
              <a:r>
                <a:rPr lang="en-US" sz="1600" b="1" i="0" dirty="0">
                  <a:solidFill>
                    <a:srgbClr val="222222"/>
                  </a:solidFill>
                  <a:effectLst/>
                  <a:latin typeface="Averia Serif Libre" panose="02000603000000000004" pitchFamily="2" charset="0"/>
                </a:rPr>
                <a:t>Trust</a:t>
              </a:r>
              <a:br>
                <a:rPr lang="en-US" sz="1600" dirty="0">
                  <a:latin typeface="Averia Serif Libre" panose="02000603000000000004" pitchFamily="2" charset="0"/>
                </a:rPr>
              </a:br>
              <a:r>
                <a:rPr lang="en-US" sz="1600" b="0" i="0" dirty="0">
                  <a:solidFill>
                    <a:srgbClr val="222222"/>
                  </a:solidFill>
                  <a:effectLst/>
                  <a:latin typeface="Averia Serif Libre" panose="02000603000000000004" pitchFamily="2" charset="0"/>
                </a:rPr>
                <a:t>Build trust by acting with </a:t>
              </a:r>
            </a:p>
            <a:p>
              <a:pPr algn="r"/>
              <a:r>
                <a:rPr lang="en-US" sz="1600" b="0" i="0" dirty="0">
                  <a:solidFill>
                    <a:srgbClr val="222222"/>
                  </a:solidFill>
                  <a:effectLst/>
                  <a:latin typeface="Averia Serif Libre" panose="02000603000000000004" pitchFamily="2" charset="0"/>
                </a:rPr>
                <a:t>integrity, reliability, and </a:t>
              </a:r>
            </a:p>
            <a:p>
              <a:pPr algn="r"/>
              <a:r>
                <a:rPr lang="en-US" sz="1600" b="0" i="0" dirty="0">
                  <a:solidFill>
                    <a:srgbClr val="222222"/>
                  </a:solidFill>
                  <a:effectLst/>
                  <a:latin typeface="Averia Serif Libre" panose="02000603000000000004" pitchFamily="2" charset="0"/>
                </a:rPr>
                <a:t>mutual respect.</a:t>
              </a:r>
              <a:endParaRPr lang="en-US" sz="1600" dirty="0">
                <a:latin typeface="Averia Serif Libre" panose="02000603000000000004" pitchFamily="2" charset="0"/>
              </a:endParaRPr>
            </a:p>
          </p:txBody>
        </p:sp>
      </p:grpSp>
      <p:grpSp>
        <p:nvGrpSpPr>
          <p:cNvPr id="38" name="Group 37">
            <a:extLst>
              <a:ext uri="{FF2B5EF4-FFF2-40B4-BE49-F238E27FC236}">
                <a16:creationId xmlns:a16="http://schemas.microsoft.com/office/drawing/2014/main" id="{680E1260-AED7-447D-8614-B52FD8E49897}"/>
              </a:ext>
            </a:extLst>
          </p:cNvPr>
          <p:cNvGrpSpPr/>
          <p:nvPr/>
        </p:nvGrpSpPr>
        <p:grpSpPr>
          <a:xfrm>
            <a:off x="6332935" y="3744797"/>
            <a:ext cx="2638654" cy="1084272"/>
            <a:chOff x="6519656" y="2959300"/>
            <a:chExt cx="2638654" cy="1084272"/>
          </a:xfrm>
        </p:grpSpPr>
        <p:pic>
          <p:nvPicPr>
            <p:cNvPr id="26" name="Picture 25">
              <a:extLst>
                <a:ext uri="{FF2B5EF4-FFF2-40B4-BE49-F238E27FC236}">
                  <a16:creationId xmlns:a16="http://schemas.microsoft.com/office/drawing/2014/main" id="{EB171FED-24B2-4AD2-AD39-D391CCA00F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2060" y="2959300"/>
              <a:ext cx="476250" cy="409575"/>
            </a:xfrm>
            <a:prstGeom prst="rect">
              <a:avLst/>
            </a:prstGeom>
          </p:spPr>
        </p:pic>
        <p:sp>
          <p:nvSpPr>
            <p:cNvPr id="37" name="TextBox 36">
              <a:extLst>
                <a:ext uri="{FF2B5EF4-FFF2-40B4-BE49-F238E27FC236}">
                  <a16:creationId xmlns:a16="http://schemas.microsoft.com/office/drawing/2014/main" id="{40B74B47-3731-43DF-8AA5-CF9A2F537866}"/>
                </a:ext>
              </a:extLst>
            </p:cNvPr>
            <p:cNvSpPr txBox="1"/>
            <p:nvPr/>
          </p:nvSpPr>
          <p:spPr>
            <a:xfrm>
              <a:off x="6519656" y="2966354"/>
              <a:ext cx="2069028" cy="1077218"/>
            </a:xfrm>
            <a:prstGeom prst="rect">
              <a:avLst/>
            </a:prstGeom>
            <a:noFill/>
          </p:spPr>
          <p:txBody>
            <a:bodyPr wrap="none" rtlCol="0">
              <a:spAutoFit/>
            </a:bodyPr>
            <a:lstStyle/>
            <a:p>
              <a:pPr algn="r"/>
              <a:r>
                <a:rPr lang="en-US" sz="1600" b="1" i="0" dirty="0">
                  <a:solidFill>
                    <a:srgbClr val="222222"/>
                  </a:solidFill>
                  <a:effectLst/>
                  <a:latin typeface="Averia Serif Libre" panose="02000603000000000004" pitchFamily="2" charset="0"/>
                </a:rPr>
                <a:t>Courage</a:t>
              </a:r>
              <a:br>
                <a:rPr lang="en-US" sz="1600" dirty="0">
                  <a:latin typeface="Averia Serif Libre" panose="02000603000000000004" pitchFamily="2" charset="0"/>
                </a:rPr>
              </a:br>
              <a:r>
                <a:rPr lang="en-US" sz="1600" b="0" i="0" dirty="0">
                  <a:solidFill>
                    <a:srgbClr val="222222"/>
                  </a:solidFill>
                  <a:effectLst/>
                  <a:latin typeface="Averia Serif Libre" panose="02000603000000000004" pitchFamily="2" charset="0"/>
                </a:rPr>
                <a:t>Embody courage: </a:t>
              </a:r>
            </a:p>
            <a:p>
              <a:pPr algn="r"/>
              <a:r>
                <a:rPr lang="en-US" sz="1600" b="0" i="0" dirty="0">
                  <a:solidFill>
                    <a:srgbClr val="222222"/>
                  </a:solidFill>
                  <a:effectLst/>
                  <a:latin typeface="Averia Serif Libre" panose="02000603000000000004" pitchFamily="2" charset="0"/>
                </a:rPr>
                <a:t>be bold, be creative, </a:t>
              </a:r>
            </a:p>
            <a:p>
              <a:pPr algn="r"/>
              <a:r>
                <a:rPr lang="en-US" sz="1600" b="0" i="0" dirty="0">
                  <a:solidFill>
                    <a:srgbClr val="222222"/>
                  </a:solidFill>
                  <a:effectLst/>
                  <a:latin typeface="Averia Serif Libre" panose="02000603000000000004" pitchFamily="2" charset="0"/>
                </a:rPr>
                <a:t>be our best selves!</a:t>
              </a:r>
              <a:endParaRPr lang="en-US" sz="1600" dirty="0">
                <a:latin typeface="Averia Serif Libre" panose="02000603000000000004" pitchFamily="2" charset="0"/>
              </a:endParaRPr>
            </a:p>
          </p:txBody>
        </p:sp>
      </p:grpSp>
      <p:grpSp>
        <p:nvGrpSpPr>
          <p:cNvPr id="40" name="Group 39">
            <a:extLst>
              <a:ext uri="{FF2B5EF4-FFF2-40B4-BE49-F238E27FC236}">
                <a16:creationId xmlns:a16="http://schemas.microsoft.com/office/drawing/2014/main" id="{819E3DFD-C92D-4F8C-A7D4-1F4795494A9E}"/>
              </a:ext>
            </a:extLst>
          </p:cNvPr>
          <p:cNvGrpSpPr/>
          <p:nvPr/>
        </p:nvGrpSpPr>
        <p:grpSpPr>
          <a:xfrm>
            <a:off x="6506007" y="5777514"/>
            <a:ext cx="1787112" cy="584775"/>
            <a:chOff x="7181725" y="5141640"/>
            <a:chExt cx="1787112" cy="584775"/>
          </a:xfrm>
        </p:grpSpPr>
        <p:pic>
          <p:nvPicPr>
            <p:cNvPr id="16" name="Picture 15">
              <a:extLst>
                <a:ext uri="{FF2B5EF4-FFF2-40B4-BE49-F238E27FC236}">
                  <a16:creationId xmlns:a16="http://schemas.microsoft.com/office/drawing/2014/main" id="{9762A72E-41A7-45E2-BDFE-DCCFCB7F60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92587" y="5141640"/>
              <a:ext cx="476250" cy="428625"/>
            </a:xfrm>
            <a:prstGeom prst="rect">
              <a:avLst/>
            </a:prstGeom>
          </p:spPr>
        </p:pic>
        <p:sp>
          <p:nvSpPr>
            <p:cNvPr id="39" name="TextBox 38">
              <a:extLst>
                <a:ext uri="{FF2B5EF4-FFF2-40B4-BE49-F238E27FC236}">
                  <a16:creationId xmlns:a16="http://schemas.microsoft.com/office/drawing/2014/main" id="{3348AF1A-3A01-492B-9058-074D0CFA75CD}"/>
                </a:ext>
              </a:extLst>
            </p:cNvPr>
            <p:cNvSpPr txBox="1"/>
            <p:nvPr/>
          </p:nvSpPr>
          <p:spPr>
            <a:xfrm>
              <a:off x="7181725" y="5141640"/>
              <a:ext cx="1254254" cy="584775"/>
            </a:xfrm>
            <a:prstGeom prst="rect">
              <a:avLst/>
            </a:prstGeom>
            <a:noFill/>
          </p:spPr>
          <p:txBody>
            <a:bodyPr wrap="none" rtlCol="0">
              <a:spAutoFit/>
            </a:bodyPr>
            <a:lstStyle/>
            <a:p>
              <a:pPr algn="r"/>
              <a:r>
                <a:rPr lang="en-US" sz="1600" b="1" i="0" dirty="0">
                  <a:solidFill>
                    <a:srgbClr val="222222"/>
                  </a:solidFill>
                  <a:effectLst/>
                  <a:latin typeface="Averia Serif Libre" panose="02000603000000000004" pitchFamily="2" charset="0"/>
                </a:rPr>
                <a:t>Joy</a:t>
              </a:r>
              <a:br>
                <a:rPr lang="en-US" sz="1600" dirty="0">
                  <a:latin typeface="Averia Serif Libre" panose="02000603000000000004" pitchFamily="2" charset="0"/>
                </a:rPr>
              </a:br>
              <a:r>
                <a:rPr lang="en-US" sz="1600" b="0" i="0" dirty="0">
                  <a:solidFill>
                    <a:srgbClr val="222222"/>
                  </a:solidFill>
                  <a:effectLst/>
                  <a:latin typeface="Averia Serif Libre" panose="02000603000000000004" pitchFamily="2" charset="0"/>
                </a:rPr>
                <a:t>Choose Joy.</a:t>
              </a:r>
              <a:endParaRPr lang="en-US" sz="1600" dirty="0">
                <a:latin typeface="Averia Serif Libre" panose="02000603000000000004" pitchFamily="2" charset="0"/>
              </a:endParaRPr>
            </a:p>
          </p:txBody>
        </p:sp>
      </p:grpSp>
    </p:spTree>
    <p:extLst>
      <p:ext uri="{BB962C8B-B14F-4D97-AF65-F5344CB8AC3E}">
        <p14:creationId xmlns:p14="http://schemas.microsoft.com/office/powerpoint/2010/main" val="63608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2AD1C-0CFB-444E-8EE4-184A4D6230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0"/>
            <a:ext cx="9160042" cy="6858000"/>
          </a:xfrm>
          <a:prstGeom prst="rect">
            <a:avLst/>
          </a:prstGeom>
        </p:spPr>
      </p:pic>
      <p:pic>
        <p:nvPicPr>
          <p:cNvPr id="5" name="Picture 4">
            <a:extLst>
              <a:ext uri="{FF2B5EF4-FFF2-40B4-BE49-F238E27FC236}">
                <a16:creationId xmlns:a16="http://schemas.microsoft.com/office/drawing/2014/main" id="{3886F5BE-C108-478B-8EA6-C53D96672C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0"/>
            <a:ext cx="9160042" cy="981470"/>
          </a:xfrm>
          <a:prstGeom prst="rect">
            <a:avLst/>
          </a:prstGeom>
        </p:spPr>
      </p:pic>
      <p:sp>
        <p:nvSpPr>
          <p:cNvPr id="2" name="Title 1"/>
          <p:cNvSpPr>
            <a:spLocks noGrp="1"/>
          </p:cNvSpPr>
          <p:nvPr>
            <p:ph type="title"/>
          </p:nvPr>
        </p:nvSpPr>
        <p:spPr>
          <a:xfrm>
            <a:off x="-16042" y="-76200"/>
            <a:ext cx="9144000" cy="1143000"/>
          </a:xfrm>
        </p:spPr>
        <p:txBody>
          <a:bodyPr>
            <a:normAutofit/>
          </a:bodyPr>
          <a:lstStyle/>
          <a:p>
            <a:r>
              <a:rPr lang="en-US" sz="4000" dirty="0">
                <a:ln w="25400">
                  <a:solidFill>
                    <a:schemeClr val="bg1"/>
                  </a:solidFill>
                </a:ln>
                <a:solidFill>
                  <a:schemeClr val="bg1"/>
                </a:solidFill>
                <a:latin typeface="Averia Serif Libre" panose="02000603000000000004" pitchFamily="2" charset="0"/>
              </a:rPr>
              <a:t>History</a:t>
            </a:r>
          </a:p>
        </p:txBody>
      </p:sp>
      <p:sp>
        <p:nvSpPr>
          <p:cNvPr id="7" name="Rectangle 6"/>
          <p:cNvSpPr/>
          <p:nvPr/>
        </p:nvSpPr>
        <p:spPr>
          <a:xfrm>
            <a:off x="704770" y="4678733"/>
            <a:ext cx="7696200" cy="1938992"/>
          </a:xfrm>
          <a:prstGeom prst="rect">
            <a:avLst/>
          </a:prstGeom>
        </p:spPr>
        <p:txBody>
          <a:bodyPr wrap="square">
            <a:spAutoFit/>
          </a:bodyPr>
          <a:lstStyle/>
          <a:p>
            <a:r>
              <a:rPr lang="en-US" sz="2000" b="0" i="0" dirty="0">
                <a:solidFill>
                  <a:srgbClr val="222222"/>
                </a:solidFill>
                <a:effectLst/>
                <a:latin typeface="Averia Serif Libre" panose="02000603000000000004" pitchFamily="2" charset="0"/>
              </a:rPr>
              <a:t>The Painted Turtle began as a dream in 1999 when Paul Newman and Page Adler, along with a group of other dedicated individuals, co-founded The Painted Turtle to let kids with medical conditions just be kids. Through the ongoing commitment of these individuals, many of whom sit on our board today, the dream of The Painted Turtle became a reality. </a:t>
            </a:r>
            <a:endParaRPr lang="en-US" sz="2000" dirty="0">
              <a:latin typeface="Averia Serif Libre" panose="02000603000000000004" pitchFamily="2" charset="0"/>
            </a:endParaRPr>
          </a:p>
        </p:txBody>
      </p:sp>
      <p:grpSp>
        <p:nvGrpSpPr>
          <p:cNvPr id="13" name="Group 12">
            <a:extLst>
              <a:ext uri="{FF2B5EF4-FFF2-40B4-BE49-F238E27FC236}">
                <a16:creationId xmlns:a16="http://schemas.microsoft.com/office/drawing/2014/main" id="{9C1A6994-E29E-4852-B906-87B2DF3F508B}"/>
              </a:ext>
            </a:extLst>
          </p:cNvPr>
          <p:cNvGrpSpPr/>
          <p:nvPr/>
        </p:nvGrpSpPr>
        <p:grpSpPr>
          <a:xfrm>
            <a:off x="1434847" y="1066800"/>
            <a:ext cx="6242222" cy="3417429"/>
            <a:chOff x="1453977" y="2678570"/>
            <a:chExt cx="6242222" cy="3417429"/>
          </a:xfrm>
        </p:grpSpPr>
        <p:sp>
          <p:nvSpPr>
            <p:cNvPr id="15" name="Rectangle: Rounded Corners 14">
              <a:extLst>
                <a:ext uri="{FF2B5EF4-FFF2-40B4-BE49-F238E27FC236}">
                  <a16:creationId xmlns:a16="http://schemas.microsoft.com/office/drawing/2014/main" id="{6FE2263B-31EB-4175-BD54-83F9507C9236}"/>
                </a:ext>
              </a:extLst>
            </p:cNvPr>
            <p:cNvSpPr/>
            <p:nvPr/>
          </p:nvSpPr>
          <p:spPr>
            <a:xfrm rot="5400000">
              <a:off x="2866373" y="1266174"/>
              <a:ext cx="3417429" cy="6242222"/>
            </a:xfrm>
            <a:prstGeom prst="roundRect">
              <a:avLst/>
            </a:prstGeom>
            <a:solidFill>
              <a:srgbClr val="C721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group of people posing for a photo&#10;&#10;Description automatically generated with medium confidence">
              <a:extLst>
                <a:ext uri="{FF2B5EF4-FFF2-40B4-BE49-F238E27FC236}">
                  <a16:creationId xmlns:a16="http://schemas.microsoft.com/office/drawing/2014/main" id="{5831ADD7-3E38-43E3-B9C0-5559B59C45BB}"/>
                </a:ext>
              </a:extLst>
            </p:cNvPr>
            <p:cNvPicPr>
              <a:picLocks noChangeAspect="1"/>
            </p:cNvPicPr>
            <p:nvPr/>
          </p:nvPicPr>
          <p:blipFill rotWithShape="1">
            <a:blip r:embed="rId5">
              <a:extLst>
                <a:ext uri="{28A0092B-C50C-407E-A947-70E740481C1C}">
                  <a14:useLocalDpi xmlns:a14="http://schemas.microsoft.com/office/drawing/2010/main" val="0"/>
                </a:ext>
              </a:extLst>
            </a:blip>
            <a:srcRect l="20833" t="16250" r="15000" b="32500"/>
            <a:stretch/>
          </p:blipFill>
          <p:spPr>
            <a:xfrm>
              <a:off x="1638300" y="2820456"/>
              <a:ext cx="5867400" cy="312420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4280626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2AD1C-0CFB-444E-8EE4-184A4D6230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68580"/>
            <a:ext cx="9160042" cy="6858000"/>
          </a:xfrm>
          <a:prstGeom prst="rect">
            <a:avLst/>
          </a:prstGeom>
        </p:spPr>
      </p:pic>
      <p:pic>
        <p:nvPicPr>
          <p:cNvPr id="5" name="Picture 4">
            <a:extLst>
              <a:ext uri="{FF2B5EF4-FFF2-40B4-BE49-F238E27FC236}">
                <a16:creationId xmlns:a16="http://schemas.microsoft.com/office/drawing/2014/main" id="{3886F5BE-C108-478B-8EA6-C53D96672C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0"/>
            <a:ext cx="9160042" cy="975360"/>
          </a:xfrm>
          <a:prstGeom prst="rect">
            <a:avLst/>
          </a:prstGeom>
        </p:spPr>
      </p:pic>
      <p:sp>
        <p:nvSpPr>
          <p:cNvPr id="2" name="Title 1"/>
          <p:cNvSpPr>
            <a:spLocks noGrp="1"/>
          </p:cNvSpPr>
          <p:nvPr>
            <p:ph type="title"/>
          </p:nvPr>
        </p:nvSpPr>
        <p:spPr>
          <a:xfrm>
            <a:off x="-16042" y="-76200"/>
            <a:ext cx="9144000" cy="1143000"/>
          </a:xfrm>
        </p:spPr>
        <p:txBody>
          <a:bodyPr>
            <a:normAutofit/>
          </a:bodyPr>
          <a:lstStyle/>
          <a:p>
            <a:r>
              <a:rPr lang="en-US" sz="4000" dirty="0">
                <a:ln w="25400">
                  <a:solidFill>
                    <a:schemeClr val="bg1"/>
                  </a:solidFill>
                </a:ln>
                <a:solidFill>
                  <a:schemeClr val="bg1"/>
                </a:solidFill>
                <a:latin typeface="Averia Serif Libre" panose="02000603000000000004" pitchFamily="2" charset="0"/>
              </a:rPr>
              <a:t>What is The Painted Turtle? </a:t>
            </a:r>
          </a:p>
        </p:txBody>
      </p:sp>
      <p:sp>
        <p:nvSpPr>
          <p:cNvPr id="7" name="Rectangle 6"/>
          <p:cNvSpPr/>
          <p:nvPr/>
        </p:nvSpPr>
        <p:spPr>
          <a:xfrm>
            <a:off x="228600" y="5283875"/>
            <a:ext cx="8686800" cy="2031325"/>
          </a:xfrm>
          <a:prstGeom prst="rect">
            <a:avLst/>
          </a:prstGeom>
        </p:spPr>
        <p:txBody>
          <a:bodyPr wrap="square" numCol="2">
            <a:spAutoFit/>
          </a:bodyPr>
          <a:lstStyle/>
          <a:p>
            <a:pPr marL="285750" indent="-285750">
              <a:buFont typeface="Arial" panose="020B0604020202020204" pitchFamily="34" charset="0"/>
              <a:buChar char="•"/>
            </a:pPr>
            <a:r>
              <a:rPr lang="en-US" dirty="0">
                <a:latin typeface="Averia Serif Libre" panose="02000603000000000004" pitchFamily="2" charset="0"/>
              </a:rPr>
              <a:t>Located in Lake Hughes, California, The Painted Turtle has served over </a:t>
            </a:r>
            <a:r>
              <a:rPr lang="en-US" dirty="0">
                <a:effectLst/>
                <a:latin typeface="Averia Serif Libre" panose="02000603000000000004" pitchFamily="2" charset="0"/>
                <a:ea typeface="Arial Unicode MS"/>
                <a:cs typeface="Arial" panose="020B0604020202020204" pitchFamily="34" charset="0"/>
              </a:rPr>
              <a:t>138,000</a:t>
            </a:r>
            <a:r>
              <a:rPr lang="en-US" dirty="0">
                <a:latin typeface="Averia Serif Libre" panose="02000603000000000004" pitchFamily="2" charset="0"/>
              </a:rPr>
              <a:t> children and their families since opening in 2004. </a:t>
            </a:r>
          </a:p>
          <a:p>
            <a:pPr marL="285750" indent="-285750">
              <a:buFont typeface="Arial" panose="020B0604020202020204" pitchFamily="34" charset="0"/>
              <a:buChar char="•"/>
            </a:pPr>
            <a:endParaRPr lang="en-US" dirty="0">
              <a:latin typeface="Averia Serif Libre" panose="02000603000000000004" pitchFamily="2" charset="0"/>
            </a:endParaRPr>
          </a:p>
          <a:p>
            <a:pPr marL="285750" indent="-285750">
              <a:buFont typeface="Arial" panose="020B0604020202020204" pitchFamily="34" charset="0"/>
              <a:buChar char="•"/>
            </a:pPr>
            <a:endParaRPr lang="en-US" dirty="0">
              <a:latin typeface="Averia Serif Libre" panose="02000603000000000004" pitchFamily="2" charset="0"/>
            </a:endParaRPr>
          </a:p>
          <a:p>
            <a:pPr marL="285750" indent="-285750">
              <a:buFont typeface="Arial" panose="020B0604020202020204" pitchFamily="34" charset="0"/>
              <a:buChar char="•"/>
            </a:pPr>
            <a:endParaRPr lang="en-US" dirty="0">
              <a:latin typeface="Averia Serif Libre" panose="02000603000000000004" pitchFamily="2" charset="0"/>
            </a:endParaRPr>
          </a:p>
          <a:p>
            <a:pPr marL="285750" indent="-285750">
              <a:buFont typeface="Arial" panose="020B0604020202020204" pitchFamily="34" charset="0"/>
              <a:buChar char="•"/>
            </a:pPr>
            <a:r>
              <a:rPr lang="en-US" dirty="0">
                <a:latin typeface="Averia Serif Libre" panose="02000603000000000004" pitchFamily="2" charset="0"/>
              </a:rPr>
              <a:t>All campers and families attend free of charge!</a:t>
            </a:r>
          </a:p>
        </p:txBody>
      </p:sp>
      <p:sp>
        <p:nvSpPr>
          <p:cNvPr id="15" name="Rectangle: Rounded Corners 14">
            <a:extLst>
              <a:ext uri="{FF2B5EF4-FFF2-40B4-BE49-F238E27FC236}">
                <a16:creationId xmlns:a16="http://schemas.microsoft.com/office/drawing/2014/main" id="{3C621A28-5416-4CDC-A457-CCDC35A62632}"/>
              </a:ext>
            </a:extLst>
          </p:cNvPr>
          <p:cNvSpPr/>
          <p:nvPr/>
        </p:nvSpPr>
        <p:spPr>
          <a:xfrm rot="16200000">
            <a:off x="2704644" y="362513"/>
            <a:ext cx="3726180" cy="5647331"/>
          </a:xfrm>
          <a:prstGeom prst="roundRect">
            <a:avLst/>
          </a:prstGeom>
          <a:solidFill>
            <a:srgbClr val="F4CE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large group of people sitting on the grass&#10;&#10;Description automatically generated with medium confidence">
            <a:extLst>
              <a:ext uri="{FF2B5EF4-FFF2-40B4-BE49-F238E27FC236}">
                <a16:creationId xmlns:a16="http://schemas.microsoft.com/office/drawing/2014/main" id="{79C0510F-148B-4D2B-AFF3-6754AE0628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8" t="18264" r="4747" b="4676"/>
          <a:stretch/>
        </p:blipFill>
        <p:spPr>
          <a:xfrm>
            <a:off x="1858368" y="1494806"/>
            <a:ext cx="5427263" cy="3400449"/>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367017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2AD1C-0CFB-444E-8EE4-184A4D6230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68580"/>
            <a:ext cx="9160042" cy="6858000"/>
          </a:xfrm>
          <a:prstGeom prst="rect">
            <a:avLst/>
          </a:prstGeom>
        </p:spPr>
      </p:pic>
      <p:pic>
        <p:nvPicPr>
          <p:cNvPr id="5" name="Picture 4">
            <a:extLst>
              <a:ext uri="{FF2B5EF4-FFF2-40B4-BE49-F238E27FC236}">
                <a16:creationId xmlns:a16="http://schemas.microsoft.com/office/drawing/2014/main" id="{3886F5BE-C108-478B-8EA6-C53D96672C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0"/>
            <a:ext cx="9160042" cy="975360"/>
          </a:xfrm>
          <a:prstGeom prst="rect">
            <a:avLst/>
          </a:prstGeom>
        </p:spPr>
      </p:pic>
      <p:sp>
        <p:nvSpPr>
          <p:cNvPr id="2" name="Title 1"/>
          <p:cNvSpPr>
            <a:spLocks noGrp="1"/>
          </p:cNvSpPr>
          <p:nvPr>
            <p:ph type="title"/>
          </p:nvPr>
        </p:nvSpPr>
        <p:spPr>
          <a:xfrm>
            <a:off x="-16042" y="-76200"/>
            <a:ext cx="9144000" cy="1143000"/>
          </a:xfrm>
        </p:spPr>
        <p:txBody>
          <a:bodyPr>
            <a:normAutofit/>
          </a:bodyPr>
          <a:lstStyle/>
          <a:p>
            <a:r>
              <a:rPr lang="en-US" sz="4000" dirty="0">
                <a:ln w="25400">
                  <a:solidFill>
                    <a:schemeClr val="bg1"/>
                  </a:solidFill>
                </a:ln>
                <a:solidFill>
                  <a:schemeClr val="bg1"/>
                </a:solidFill>
                <a:latin typeface="Averia Serif Libre" panose="02000603000000000004" pitchFamily="2" charset="0"/>
              </a:rPr>
              <a:t>What is The Painted Turtle? </a:t>
            </a:r>
          </a:p>
        </p:txBody>
      </p:sp>
      <p:grpSp>
        <p:nvGrpSpPr>
          <p:cNvPr id="3" name="Group 2">
            <a:extLst>
              <a:ext uri="{FF2B5EF4-FFF2-40B4-BE49-F238E27FC236}">
                <a16:creationId xmlns:a16="http://schemas.microsoft.com/office/drawing/2014/main" id="{729F823C-8813-4D63-955F-AED5D82A6978}"/>
              </a:ext>
            </a:extLst>
          </p:cNvPr>
          <p:cNvGrpSpPr/>
          <p:nvPr/>
        </p:nvGrpSpPr>
        <p:grpSpPr>
          <a:xfrm>
            <a:off x="3505200" y="1634580"/>
            <a:ext cx="5410200" cy="3124202"/>
            <a:chOff x="1828803" y="1600195"/>
            <a:chExt cx="5410200" cy="3124202"/>
          </a:xfrm>
        </p:grpSpPr>
        <p:sp>
          <p:nvSpPr>
            <p:cNvPr id="15" name="Rectangle: Rounded Corners 14">
              <a:extLst>
                <a:ext uri="{FF2B5EF4-FFF2-40B4-BE49-F238E27FC236}">
                  <a16:creationId xmlns:a16="http://schemas.microsoft.com/office/drawing/2014/main" id="{3C621A28-5416-4CDC-A457-CCDC35A62632}"/>
                </a:ext>
              </a:extLst>
            </p:cNvPr>
            <p:cNvSpPr/>
            <p:nvPr/>
          </p:nvSpPr>
          <p:spPr>
            <a:xfrm rot="16200000">
              <a:off x="2971802" y="457196"/>
              <a:ext cx="3124202" cy="5410200"/>
            </a:xfrm>
            <a:prstGeom prst="roundRect">
              <a:avLst/>
            </a:prstGeom>
            <a:solidFill>
              <a:srgbClr val="3BA9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P:\Communications\Graphic assets and maps\Maps and Images\SERIOUSFUN-MAP---31.jpg">
              <a:extLst>
                <a:ext uri="{FF2B5EF4-FFF2-40B4-BE49-F238E27FC236}">
                  <a16:creationId xmlns:a16="http://schemas.microsoft.com/office/drawing/2014/main" id="{2D7075AC-7A36-4614-B2BD-6760B5FBA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1752600"/>
              <a:ext cx="5115656" cy="281940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grpSp>
      <p:pic>
        <p:nvPicPr>
          <p:cNvPr id="1026" name="Picture 2" descr="SeriousFun Network">
            <a:extLst>
              <a:ext uri="{FF2B5EF4-FFF2-40B4-BE49-F238E27FC236}">
                <a16:creationId xmlns:a16="http://schemas.microsoft.com/office/drawing/2014/main" id="{7DC2E037-F041-4329-88E9-B593AE2426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414" y="1302890"/>
            <a:ext cx="2514600" cy="866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7AB500-50F7-4643-9FDA-2958D66CCA24}"/>
              </a:ext>
            </a:extLst>
          </p:cNvPr>
          <p:cNvSpPr txBox="1"/>
          <p:nvPr/>
        </p:nvSpPr>
        <p:spPr>
          <a:xfrm>
            <a:off x="98846" y="2356190"/>
            <a:ext cx="3177754" cy="2585323"/>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222222"/>
                </a:solidFill>
                <a:effectLst/>
                <a:latin typeface="Averia Serif Libre" panose="02000603000000000004" pitchFamily="2" charset="0"/>
              </a:rPr>
              <a:t>The Painted Turtle is proud to be part of the </a:t>
            </a:r>
            <a:r>
              <a:rPr lang="en-US" b="0" i="0" dirty="0" err="1">
                <a:solidFill>
                  <a:srgbClr val="222222"/>
                </a:solidFill>
                <a:effectLst/>
                <a:latin typeface="Averia Serif Libre" panose="02000603000000000004" pitchFamily="2" charset="0"/>
              </a:rPr>
              <a:t>SeriousFun</a:t>
            </a:r>
            <a:r>
              <a:rPr lang="en-US" b="0" i="0" dirty="0">
                <a:solidFill>
                  <a:srgbClr val="222222"/>
                </a:solidFill>
                <a:effectLst/>
                <a:latin typeface="Averia Serif Libre" panose="02000603000000000004" pitchFamily="2" charset="0"/>
              </a:rPr>
              <a:t> Children’s Network, a global community of 30 camps and programs designed to empower children to see beyond their medical conditions. </a:t>
            </a:r>
            <a:endParaRPr lang="en-US" dirty="0">
              <a:latin typeface="Averia Serif Libre" panose="02000603000000000004" pitchFamily="2" charset="0"/>
            </a:endParaRPr>
          </a:p>
        </p:txBody>
      </p:sp>
      <p:sp>
        <p:nvSpPr>
          <p:cNvPr id="10" name="TextBox 9">
            <a:extLst>
              <a:ext uri="{FF2B5EF4-FFF2-40B4-BE49-F238E27FC236}">
                <a16:creationId xmlns:a16="http://schemas.microsoft.com/office/drawing/2014/main" id="{8F7FE542-EFD6-45C3-8AEC-3E12ADDF2FB0}"/>
              </a:ext>
            </a:extLst>
          </p:cNvPr>
          <p:cNvSpPr txBox="1"/>
          <p:nvPr/>
        </p:nvSpPr>
        <p:spPr>
          <a:xfrm>
            <a:off x="98846" y="5074280"/>
            <a:ext cx="8402506" cy="1477328"/>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222222"/>
                </a:solidFill>
                <a:effectLst/>
                <a:latin typeface="Averia Serif Libre" panose="02000603000000000004" pitchFamily="2" charset="0"/>
              </a:rPr>
              <a:t>Beginning with the first camp founded by Paul Newman in 1988, </a:t>
            </a:r>
            <a:r>
              <a:rPr lang="en-US" b="0" i="0" dirty="0" err="1">
                <a:solidFill>
                  <a:srgbClr val="222222"/>
                </a:solidFill>
                <a:effectLst/>
                <a:latin typeface="Averia Serif Libre" panose="02000603000000000004" pitchFamily="2" charset="0"/>
              </a:rPr>
              <a:t>SeriousFun</a:t>
            </a:r>
            <a:r>
              <a:rPr lang="en-US" b="0" i="0" dirty="0">
                <a:solidFill>
                  <a:srgbClr val="222222"/>
                </a:solidFill>
                <a:effectLst/>
                <a:latin typeface="Averia Serif Libre" panose="02000603000000000004" pitchFamily="2" charset="0"/>
              </a:rPr>
              <a:t> has now delivered more than one million camp experiences to children and family members from over 50 countries. Each camp is an independent nonprofit organization made possible by generous donations to serve all children at no cost to their families.</a:t>
            </a:r>
            <a:endParaRPr lang="en-US" dirty="0">
              <a:latin typeface="Averia Serif Libre" panose="02000603000000000004" pitchFamily="2" charset="0"/>
            </a:endParaRPr>
          </a:p>
        </p:txBody>
      </p:sp>
    </p:spTree>
    <p:extLst>
      <p:ext uri="{BB962C8B-B14F-4D97-AF65-F5344CB8AC3E}">
        <p14:creationId xmlns:p14="http://schemas.microsoft.com/office/powerpoint/2010/main" val="1525668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563728-73BE-4929-BACA-05B659D8A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76200"/>
            <a:ext cx="9160042" cy="6934200"/>
          </a:xfrm>
          <a:prstGeom prst="rect">
            <a:avLst/>
          </a:prstGeom>
        </p:spPr>
      </p:pic>
      <p:pic>
        <p:nvPicPr>
          <p:cNvPr id="9" name="Picture 8">
            <a:extLst>
              <a:ext uri="{FF2B5EF4-FFF2-40B4-BE49-F238E27FC236}">
                <a16:creationId xmlns:a16="http://schemas.microsoft.com/office/drawing/2014/main" id="{E49D9228-6001-4899-9FB3-84603F3CE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76200"/>
            <a:ext cx="9160042" cy="887571"/>
          </a:xfrm>
          <a:prstGeom prst="rect">
            <a:avLst/>
          </a:prstGeom>
        </p:spPr>
      </p:pic>
      <p:sp>
        <p:nvSpPr>
          <p:cNvPr id="2" name="Title 1"/>
          <p:cNvSpPr>
            <a:spLocks noGrp="1"/>
          </p:cNvSpPr>
          <p:nvPr>
            <p:ph type="title"/>
          </p:nvPr>
        </p:nvSpPr>
        <p:spPr>
          <a:xfrm>
            <a:off x="449179" y="-228600"/>
            <a:ext cx="8229600" cy="1143000"/>
          </a:xfrm>
        </p:spPr>
        <p:txBody>
          <a:bodyPr>
            <a:normAutofit/>
          </a:bodyPr>
          <a:lstStyle/>
          <a:p>
            <a:r>
              <a:rPr lang="en-US" sz="4800" dirty="0">
                <a:ln w="25400">
                  <a:solidFill>
                    <a:schemeClr val="bg1"/>
                  </a:solidFill>
                </a:ln>
                <a:solidFill>
                  <a:schemeClr val="bg1"/>
                </a:solidFill>
                <a:latin typeface="Averia Serif Libre" panose="02000603000000000004" pitchFamily="2" charset="0"/>
              </a:rPr>
              <a:t>Conditions Served</a:t>
            </a:r>
          </a:p>
        </p:txBody>
      </p:sp>
      <p:sp>
        <p:nvSpPr>
          <p:cNvPr id="3" name="Content Placeholder 2"/>
          <p:cNvSpPr>
            <a:spLocks noGrp="1"/>
          </p:cNvSpPr>
          <p:nvPr>
            <p:ph idx="1"/>
          </p:nvPr>
        </p:nvSpPr>
        <p:spPr>
          <a:xfrm>
            <a:off x="445715" y="4387035"/>
            <a:ext cx="8991601" cy="2013765"/>
          </a:xfrm>
        </p:spPr>
        <p:txBody>
          <a:bodyPr numCol="2">
            <a:noAutofit/>
          </a:bodyPr>
          <a:lstStyle/>
          <a:p>
            <a:pPr marL="0" indent="0">
              <a:buNone/>
            </a:pPr>
            <a:r>
              <a:rPr lang="en-US" sz="1800" dirty="0">
                <a:latin typeface="Averia Serif Libre" panose="02000603000000000004" pitchFamily="2" charset="0"/>
              </a:rPr>
              <a:t>      Cerebral Palsy </a:t>
            </a:r>
          </a:p>
          <a:p>
            <a:pPr marL="0" indent="0">
              <a:buNone/>
            </a:pPr>
            <a:r>
              <a:rPr lang="en-US" sz="1800" dirty="0">
                <a:latin typeface="Averia Serif Libre" panose="02000603000000000004" pitchFamily="2" charset="0"/>
              </a:rPr>
              <a:t>      Cystic Fibrosis </a:t>
            </a:r>
          </a:p>
          <a:p>
            <a:pPr marL="0" indent="0">
              <a:buNone/>
            </a:pPr>
            <a:r>
              <a:rPr lang="en-US" sz="1800" dirty="0">
                <a:latin typeface="Averia Serif Libre" panose="02000603000000000004" pitchFamily="2" charset="0"/>
              </a:rPr>
              <a:t>      </a:t>
            </a:r>
            <a:r>
              <a:rPr lang="en-US" sz="1800" dirty="0" err="1">
                <a:latin typeface="Averia Serif Libre" panose="02000603000000000004" pitchFamily="2" charset="0"/>
              </a:rPr>
              <a:t>Chrohn’s</a:t>
            </a:r>
            <a:r>
              <a:rPr lang="en-US" sz="1800" dirty="0">
                <a:latin typeface="Averia Serif Libre" panose="02000603000000000004" pitchFamily="2" charset="0"/>
              </a:rPr>
              <a:t> Disease &amp; Ulcerative Colitis</a:t>
            </a:r>
          </a:p>
          <a:p>
            <a:pPr marL="0" indent="0">
              <a:buNone/>
            </a:pPr>
            <a:r>
              <a:rPr lang="en-US" sz="1800" b="0" i="0" dirty="0">
                <a:solidFill>
                  <a:srgbClr val="222222"/>
                </a:solidFill>
                <a:effectLst/>
                <a:latin typeface="Averia Serif Libre" panose="02000603000000000004" pitchFamily="2" charset="0"/>
              </a:rPr>
              <a:t>      </a:t>
            </a:r>
            <a:r>
              <a:rPr lang="en-US" sz="1800" dirty="0">
                <a:latin typeface="Averia Serif Libre" panose="02000603000000000004" pitchFamily="2" charset="0"/>
              </a:rPr>
              <a:t>Hemophilia/Von Willebrand </a:t>
            </a:r>
          </a:p>
          <a:p>
            <a:pPr marL="0" indent="0">
              <a:buNone/>
            </a:pPr>
            <a:r>
              <a:rPr lang="en-US" sz="1800" dirty="0">
                <a:solidFill>
                  <a:srgbClr val="222222"/>
                </a:solidFill>
                <a:latin typeface="Averia Serif Libre" panose="02000603000000000004" pitchFamily="2" charset="0"/>
              </a:rPr>
              <a:t>      D</a:t>
            </a:r>
            <a:r>
              <a:rPr lang="en-US" sz="1800" dirty="0">
                <a:latin typeface="Averia Serif Libre" panose="02000603000000000004" pitchFamily="2" charset="0"/>
              </a:rPr>
              <a:t>isease/with Inhibitors</a:t>
            </a:r>
          </a:p>
          <a:p>
            <a:pPr marL="0" indent="0" algn="l">
              <a:buNone/>
            </a:pPr>
            <a:endParaRPr lang="en-US" sz="1800" b="0" i="0" dirty="0">
              <a:solidFill>
                <a:srgbClr val="222222"/>
              </a:solidFill>
              <a:effectLst/>
              <a:latin typeface="Averia Serif Libre" panose="02000603000000000004" pitchFamily="2" charset="0"/>
            </a:endParaRPr>
          </a:p>
          <a:p>
            <a:pPr marL="0" indent="0" algn="l">
              <a:buNone/>
            </a:pPr>
            <a:endParaRPr lang="en-US" sz="1800" dirty="0">
              <a:solidFill>
                <a:srgbClr val="222222"/>
              </a:solidFill>
              <a:latin typeface="Averia Serif Libre" panose="02000603000000000004" pitchFamily="2" charset="0"/>
            </a:endParaRPr>
          </a:p>
          <a:p>
            <a:pPr marL="0" indent="0" algn="l">
              <a:buNone/>
            </a:pPr>
            <a:endParaRPr lang="en-US" sz="1800" b="0" i="0" dirty="0">
              <a:solidFill>
                <a:srgbClr val="222222"/>
              </a:solidFill>
              <a:effectLst/>
              <a:latin typeface="Averia Serif Libre" panose="02000603000000000004" pitchFamily="2" charset="0"/>
            </a:endParaRPr>
          </a:p>
          <a:p>
            <a:pPr marL="0" indent="0" algn="l">
              <a:buNone/>
            </a:pPr>
            <a:endParaRPr lang="en-US" sz="1800" b="0" i="0" dirty="0">
              <a:solidFill>
                <a:srgbClr val="222222"/>
              </a:solidFill>
              <a:effectLst/>
              <a:latin typeface="Averia Serif Libre" panose="02000603000000000004" pitchFamily="2" charset="0"/>
            </a:endParaRPr>
          </a:p>
          <a:p>
            <a:pPr marL="0" indent="0" algn="l">
              <a:buNone/>
            </a:pPr>
            <a:endParaRPr lang="en-US" sz="1800" b="0" i="0" dirty="0">
              <a:solidFill>
                <a:srgbClr val="222222"/>
              </a:solidFill>
              <a:effectLst/>
              <a:latin typeface="Averia Serif Libre" panose="02000603000000000004" pitchFamily="2" charset="0"/>
            </a:endParaRPr>
          </a:p>
          <a:p>
            <a:pPr marL="0" indent="0" algn="l">
              <a:buNone/>
            </a:pPr>
            <a:r>
              <a:rPr lang="en-US" sz="1800" b="0" i="0" dirty="0">
                <a:solidFill>
                  <a:srgbClr val="222222"/>
                </a:solidFill>
                <a:effectLst/>
                <a:latin typeface="Averia Serif Libre" panose="02000603000000000004" pitchFamily="2" charset="0"/>
              </a:rPr>
              <a:t>           Kidney &amp; Liver </a:t>
            </a:r>
            <a:r>
              <a:rPr lang="en-US" sz="1800" dirty="0">
                <a:solidFill>
                  <a:srgbClr val="222222"/>
                </a:solidFill>
                <a:latin typeface="Averia Serif Libre" panose="02000603000000000004" pitchFamily="2" charset="0"/>
              </a:rPr>
              <a:t>D</a:t>
            </a:r>
            <a:r>
              <a:rPr lang="en-US" sz="1800" b="0" i="0" dirty="0">
                <a:solidFill>
                  <a:srgbClr val="222222"/>
                </a:solidFill>
                <a:effectLst/>
                <a:latin typeface="Averia Serif Libre" panose="02000603000000000004" pitchFamily="2" charset="0"/>
              </a:rPr>
              <a:t>isease</a:t>
            </a:r>
            <a:endParaRPr lang="en-US" sz="1800" dirty="0">
              <a:latin typeface="Averia Serif Libre" panose="02000603000000000004" pitchFamily="2" charset="0"/>
            </a:endParaRPr>
          </a:p>
          <a:p>
            <a:pPr marL="0" indent="0">
              <a:buNone/>
            </a:pPr>
            <a:r>
              <a:rPr lang="en-US" sz="1800" dirty="0">
                <a:solidFill>
                  <a:srgbClr val="222222"/>
                </a:solidFill>
                <a:latin typeface="Averia Serif Libre" panose="02000603000000000004" pitchFamily="2" charset="0"/>
              </a:rPr>
              <a:t>           Solid Organ Transplants</a:t>
            </a:r>
            <a:endParaRPr lang="en-US" sz="1800" dirty="0">
              <a:latin typeface="Averia Serif Libre" panose="02000603000000000004" pitchFamily="2" charset="0"/>
            </a:endParaRPr>
          </a:p>
          <a:p>
            <a:pPr marL="0" indent="0">
              <a:buNone/>
            </a:pPr>
            <a:r>
              <a:rPr lang="en-US" sz="1800" dirty="0">
                <a:latin typeface="Averia Serif Libre" panose="02000603000000000004" pitchFamily="2" charset="0"/>
              </a:rPr>
              <a:t>           Muscular Dystrophy </a:t>
            </a:r>
          </a:p>
          <a:p>
            <a:pPr marL="0" indent="0">
              <a:spcBef>
                <a:spcPts val="528"/>
              </a:spcBef>
              <a:buNone/>
            </a:pPr>
            <a:r>
              <a:rPr lang="en-US" sz="1800" dirty="0">
                <a:latin typeface="Averia Serif Libre" panose="02000603000000000004" pitchFamily="2" charset="0"/>
              </a:rPr>
              <a:t>           Spina Bifida</a:t>
            </a:r>
          </a:p>
          <a:p>
            <a:pPr marL="0" indent="0">
              <a:spcBef>
                <a:spcPts val="528"/>
              </a:spcBef>
              <a:buNone/>
            </a:pPr>
            <a:r>
              <a:rPr lang="en-US" sz="1800" dirty="0">
                <a:latin typeface="Averia Serif Libre" panose="02000603000000000004" pitchFamily="2" charset="0"/>
              </a:rPr>
              <a:t>           Skeletal Dysplasia (Dwarfism) </a:t>
            </a:r>
          </a:p>
          <a:p>
            <a:pPr marL="0" indent="0">
              <a:spcBef>
                <a:spcPts val="528"/>
              </a:spcBef>
              <a:buNone/>
            </a:pPr>
            <a:r>
              <a:rPr lang="en-US" sz="1800" dirty="0">
                <a:latin typeface="Averia Serif Libre" panose="02000603000000000004" pitchFamily="2" charset="0"/>
              </a:rPr>
              <a:t>           </a:t>
            </a:r>
          </a:p>
          <a:p>
            <a:pPr marL="0" indent="0">
              <a:buNone/>
            </a:pPr>
            <a:endParaRPr lang="en-US" sz="2000" dirty="0">
              <a:latin typeface="Averia Serif Libre" panose="02000603000000000004" pitchFamily="2" charset="0"/>
            </a:endParaRPr>
          </a:p>
          <a:p>
            <a:pPr marL="0" indent="0">
              <a:buNone/>
            </a:pPr>
            <a:r>
              <a:rPr lang="en-US" sz="2200" dirty="0">
                <a:latin typeface="Averia Serif Libre" panose="02000603000000000004" pitchFamily="2" charset="0"/>
              </a:rPr>
              <a:t> </a:t>
            </a:r>
            <a:endParaRPr lang="en-US" sz="2400" b="1" dirty="0">
              <a:latin typeface="Averia Serif Libre" panose="02000603000000000004" pitchFamily="2" charset="0"/>
            </a:endParaRPr>
          </a:p>
        </p:txBody>
      </p:sp>
      <p:sp>
        <p:nvSpPr>
          <p:cNvPr id="5" name="TextBox 4">
            <a:extLst>
              <a:ext uri="{FF2B5EF4-FFF2-40B4-BE49-F238E27FC236}">
                <a16:creationId xmlns:a16="http://schemas.microsoft.com/office/drawing/2014/main" id="{4E592B89-3B38-4631-BF7B-5A29655556C3}"/>
              </a:ext>
            </a:extLst>
          </p:cNvPr>
          <p:cNvSpPr txBox="1"/>
          <p:nvPr/>
        </p:nvSpPr>
        <p:spPr>
          <a:xfrm>
            <a:off x="1267531" y="898326"/>
            <a:ext cx="6592895" cy="800219"/>
          </a:xfrm>
          <a:prstGeom prst="rect">
            <a:avLst/>
          </a:prstGeom>
          <a:noFill/>
        </p:spPr>
        <p:txBody>
          <a:bodyPr wrap="none" rtlCol="0">
            <a:spAutoFit/>
          </a:bodyPr>
          <a:lstStyle/>
          <a:p>
            <a:r>
              <a:rPr lang="en-US" sz="2800" b="1" dirty="0">
                <a:latin typeface="Averia Serif Libre" panose="02000603000000000004" pitchFamily="2" charset="0"/>
              </a:rPr>
              <a:t>Over 120+ Medical Conditions Served!</a:t>
            </a:r>
            <a:endParaRPr lang="en-US" sz="2800" dirty="0">
              <a:latin typeface="Averia Serif Libre" panose="02000603000000000004" pitchFamily="2" charset="0"/>
            </a:endParaRPr>
          </a:p>
          <a:p>
            <a:endParaRPr lang="en-US" dirty="0"/>
          </a:p>
        </p:txBody>
      </p:sp>
      <p:grpSp>
        <p:nvGrpSpPr>
          <p:cNvPr id="4" name="Group 3">
            <a:extLst>
              <a:ext uri="{FF2B5EF4-FFF2-40B4-BE49-F238E27FC236}">
                <a16:creationId xmlns:a16="http://schemas.microsoft.com/office/drawing/2014/main" id="{134F9137-5A70-4D41-9998-594C4B0AB9FF}"/>
              </a:ext>
            </a:extLst>
          </p:cNvPr>
          <p:cNvGrpSpPr/>
          <p:nvPr/>
        </p:nvGrpSpPr>
        <p:grpSpPr>
          <a:xfrm>
            <a:off x="555662" y="4387035"/>
            <a:ext cx="4869034" cy="1669067"/>
            <a:chOff x="262346" y="1228069"/>
            <a:chExt cx="4869034" cy="1669067"/>
          </a:xfrm>
        </p:grpSpPr>
        <p:pic>
          <p:nvPicPr>
            <p:cNvPr id="10" name="Picture 9" descr="A picture containing shape&#10;&#10;Description automatically generated">
              <a:extLst>
                <a:ext uri="{FF2B5EF4-FFF2-40B4-BE49-F238E27FC236}">
                  <a16:creationId xmlns:a16="http://schemas.microsoft.com/office/drawing/2014/main" id="{F39A594A-9DDF-42FC-B3FB-F0DC9AE1C2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408" y="1558731"/>
              <a:ext cx="208685" cy="312804"/>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44ED2D34-85A5-4B6A-89F5-921057261C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346" y="1904298"/>
              <a:ext cx="208685" cy="312804"/>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35C3EC3B-D157-425E-8206-994BAA94F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51" y="2267723"/>
              <a:ext cx="208685" cy="312804"/>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BF5E3EC6-18FC-4237-A2B0-09F781A1CE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2695" y="1228069"/>
              <a:ext cx="208685" cy="312804"/>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D8F637FF-56D4-4791-8895-830E319F5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6607" y="1871535"/>
              <a:ext cx="208685" cy="312804"/>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4B4567B-9D3F-457E-B20A-522884A3B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0546" y="2217102"/>
              <a:ext cx="208685" cy="312804"/>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9B302AE5-3004-4846-85C1-C2D93B548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0546" y="2584332"/>
              <a:ext cx="208685" cy="312804"/>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513AD101-DDA3-462B-ADC1-5D145ABBE7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6608" y="1540873"/>
              <a:ext cx="208685" cy="312804"/>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460DC098-BBBC-4131-855A-720F3727C7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530" y="1245746"/>
              <a:ext cx="208685" cy="312804"/>
            </a:xfrm>
            <a:prstGeom prst="rect">
              <a:avLst/>
            </a:prstGeom>
          </p:spPr>
        </p:pic>
      </p:grpSp>
      <p:sp>
        <p:nvSpPr>
          <p:cNvPr id="6" name="TextBox 5">
            <a:extLst>
              <a:ext uri="{FF2B5EF4-FFF2-40B4-BE49-F238E27FC236}">
                <a16:creationId xmlns:a16="http://schemas.microsoft.com/office/drawing/2014/main" id="{5591BE35-003D-4B72-BF99-0609A5BE7070}"/>
              </a:ext>
            </a:extLst>
          </p:cNvPr>
          <p:cNvSpPr txBox="1"/>
          <p:nvPr/>
        </p:nvSpPr>
        <p:spPr>
          <a:xfrm>
            <a:off x="445715" y="6123079"/>
            <a:ext cx="8182203" cy="584775"/>
          </a:xfrm>
          <a:prstGeom prst="rect">
            <a:avLst/>
          </a:prstGeom>
          <a:noFill/>
        </p:spPr>
        <p:txBody>
          <a:bodyPr wrap="square" rtlCol="0">
            <a:spAutoFit/>
          </a:bodyPr>
          <a:lstStyle/>
          <a:p>
            <a:pPr algn="ctr"/>
            <a:r>
              <a:rPr lang="en-US" sz="1600" dirty="0">
                <a:latin typeface="Averia Serif Libre" panose="02000603000000000004" pitchFamily="2" charset="0"/>
              </a:rPr>
              <a:t>For a full list of medical conditions click the link below:</a:t>
            </a:r>
          </a:p>
          <a:p>
            <a:pPr algn="ctr"/>
            <a:r>
              <a:rPr lang="en-US" sz="1600" dirty="0">
                <a:latin typeface="Averia Serif Libre" panose="02000603000000000004" pitchFamily="2" charset="0"/>
                <a:hlinkClick r:id="rId6">
                  <a:extLst>
                    <a:ext uri="{A12FA001-AC4F-418D-AE19-62706E023703}">
                      <ahyp:hlinkClr xmlns:ahyp="http://schemas.microsoft.com/office/drawing/2018/hyperlinkcolor" val="tx"/>
                    </a:ext>
                  </a:extLst>
                </a:hlinkClick>
              </a:rPr>
              <a:t>Medical Criteria - The Painted Turtle</a:t>
            </a:r>
            <a:endParaRPr lang="en-US" sz="1600" dirty="0">
              <a:latin typeface="Averia Serif Libre" panose="02000603000000000004" pitchFamily="2" charset="0"/>
            </a:endParaRPr>
          </a:p>
        </p:txBody>
      </p:sp>
      <p:pic>
        <p:nvPicPr>
          <p:cNvPr id="45" name="Picture 44" descr="A collage of a child and a monkey&#10;&#10;Description automatically generated with low confidence">
            <a:extLst>
              <a:ext uri="{FF2B5EF4-FFF2-40B4-BE49-F238E27FC236}">
                <a16:creationId xmlns:a16="http://schemas.microsoft.com/office/drawing/2014/main" id="{EAC52371-4C08-4FC3-A813-1047E856CA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000"/>
          <a:stretch/>
        </p:blipFill>
        <p:spPr>
          <a:xfrm>
            <a:off x="2514600" y="1439307"/>
            <a:ext cx="3913354" cy="2739348"/>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29176773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563728-73BE-4929-BACA-05B659D8A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0"/>
            <a:ext cx="9160042" cy="6858000"/>
          </a:xfrm>
          <a:prstGeom prst="rect">
            <a:avLst/>
          </a:prstGeom>
        </p:spPr>
      </p:pic>
      <p:pic>
        <p:nvPicPr>
          <p:cNvPr id="9" name="Picture 8">
            <a:extLst>
              <a:ext uri="{FF2B5EF4-FFF2-40B4-BE49-F238E27FC236}">
                <a16:creationId xmlns:a16="http://schemas.microsoft.com/office/drawing/2014/main" id="{E49D9228-6001-4899-9FB3-84603F3CE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76200"/>
            <a:ext cx="9160042" cy="1219200"/>
          </a:xfrm>
          <a:prstGeom prst="rect">
            <a:avLst/>
          </a:prstGeom>
        </p:spPr>
      </p:pic>
      <p:sp>
        <p:nvSpPr>
          <p:cNvPr id="2" name="Title 1"/>
          <p:cNvSpPr>
            <a:spLocks noGrp="1"/>
          </p:cNvSpPr>
          <p:nvPr>
            <p:ph type="title"/>
          </p:nvPr>
        </p:nvSpPr>
        <p:spPr>
          <a:xfrm>
            <a:off x="449179" y="-39756"/>
            <a:ext cx="8229600" cy="1143000"/>
          </a:xfrm>
        </p:spPr>
        <p:txBody>
          <a:bodyPr>
            <a:normAutofit/>
          </a:bodyPr>
          <a:lstStyle/>
          <a:p>
            <a:r>
              <a:rPr lang="en-US" sz="3600" dirty="0">
                <a:ln w="25400">
                  <a:solidFill>
                    <a:schemeClr val="bg1"/>
                  </a:solidFill>
                </a:ln>
                <a:solidFill>
                  <a:schemeClr val="bg1"/>
                </a:solidFill>
                <a:latin typeface="Averia Serif Libre" panose="02000603000000000004" pitchFamily="2" charset="0"/>
              </a:rPr>
              <a:t>Programs</a:t>
            </a:r>
          </a:p>
        </p:txBody>
      </p:sp>
      <p:sp>
        <p:nvSpPr>
          <p:cNvPr id="3" name="Content Placeholder 2"/>
          <p:cNvSpPr>
            <a:spLocks noGrp="1"/>
          </p:cNvSpPr>
          <p:nvPr>
            <p:ph idx="1"/>
          </p:nvPr>
        </p:nvSpPr>
        <p:spPr>
          <a:xfrm>
            <a:off x="120208" y="1734378"/>
            <a:ext cx="4892842" cy="4572000"/>
          </a:xfrm>
        </p:spPr>
        <p:txBody>
          <a:bodyPr>
            <a:noAutofit/>
          </a:bodyPr>
          <a:lstStyle/>
          <a:p>
            <a:pPr lvl="1">
              <a:buFont typeface="Arial" panose="020B0604020202020204" pitchFamily="34" charset="0"/>
              <a:buChar char="•"/>
            </a:pPr>
            <a:r>
              <a:rPr lang="en-US" sz="2300" dirty="0">
                <a:latin typeface="Averia Serif Libre" panose="02000603000000000004" pitchFamily="2" charset="0"/>
              </a:rPr>
              <a:t>Family Weekends: </a:t>
            </a:r>
            <a:r>
              <a:rPr lang="en-US" sz="1600" b="0" i="0" dirty="0">
                <a:solidFill>
                  <a:srgbClr val="222222"/>
                </a:solidFill>
                <a:effectLst/>
                <a:latin typeface="Averia Serif Libre" panose="02000603000000000004" pitchFamily="2" charset="0"/>
              </a:rPr>
              <a:t>Throughout the spring, winter, and fall, The Painted Turtle invites families who are living with the challenges of a medical condition to experience a weekend at camp.</a:t>
            </a:r>
            <a:endParaRPr lang="en-US" sz="2300" b="1" dirty="0">
              <a:latin typeface="Averia Serif Libre" panose="02000603000000000004" pitchFamily="2" charset="0"/>
            </a:endParaRPr>
          </a:p>
          <a:p>
            <a:pPr lvl="1">
              <a:buFont typeface="Arial" panose="020B0604020202020204" pitchFamily="34" charset="0"/>
              <a:buChar char="•"/>
            </a:pPr>
            <a:r>
              <a:rPr lang="en-US" sz="2300" dirty="0">
                <a:latin typeface="Averia Serif Libre" panose="02000603000000000004" pitchFamily="2" charset="0"/>
              </a:rPr>
              <a:t>Summer Sessions:</a:t>
            </a:r>
            <a:br>
              <a:rPr lang="en-US" sz="2300" dirty="0">
                <a:latin typeface="Averia Serif Libre" panose="02000603000000000004" pitchFamily="2" charset="0"/>
              </a:rPr>
            </a:br>
            <a:r>
              <a:rPr lang="en-US" sz="1600" b="0" i="0" dirty="0">
                <a:solidFill>
                  <a:srgbClr val="222222"/>
                </a:solidFill>
                <a:effectLst/>
                <a:latin typeface="Averia Serif Libre" panose="02000603000000000004" pitchFamily="2" charset="0"/>
              </a:rPr>
              <a:t>Each summer, The Painted Turtle welcomes children ages 7 to 16 for our week-long sessions.</a:t>
            </a:r>
          </a:p>
          <a:p>
            <a:pPr marL="800100" lvl="1" indent="-342900">
              <a:buFont typeface="Arial" panose="020B0604020202020204" pitchFamily="34" charset="0"/>
              <a:buChar char="•"/>
            </a:pPr>
            <a:r>
              <a:rPr lang="en-US" sz="2300" dirty="0">
                <a:latin typeface="Averia Serif Libre" panose="02000603000000000004" pitchFamily="2" charset="0"/>
              </a:rPr>
              <a:t>Camp at Home</a:t>
            </a:r>
            <a:br>
              <a:rPr lang="en-US" sz="2300" dirty="0">
                <a:latin typeface="Averia Serif Libre" panose="02000603000000000004" pitchFamily="2" charset="0"/>
              </a:rPr>
            </a:br>
            <a:r>
              <a:rPr lang="en-US" sz="1600" dirty="0">
                <a:latin typeface="Averia Serif Libre" panose="02000603000000000004" pitchFamily="2" charset="0"/>
              </a:rPr>
              <a:t>Camp programming available from the comfort of home via Zoom!</a:t>
            </a:r>
            <a:endParaRPr lang="en-US" sz="2300" dirty="0">
              <a:latin typeface="Averia Serif Libre" panose="02000603000000000004" pitchFamily="2" charset="0"/>
            </a:endParaRPr>
          </a:p>
          <a:p>
            <a:pPr marL="800100" lvl="1" indent="-342900">
              <a:buFont typeface="Arial" panose="020B0604020202020204" pitchFamily="34" charset="0"/>
              <a:buChar char="•"/>
            </a:pPr>
            <a:r>
              <a:rPr lang="en-US" sz="2300" dirty="0">
                <a:latin typeface="Averia Serif Libre" panose="02000603000000000004" pitchFamily="2" charset="0"/>
              </a:rPr>
              <a:t>Hospital Outreach Program: </a:t>
            </a:r>
            <a:r>
              <a:rPr lang="en-US" sz="1600" dirty="0">
                <a:latin typeface="Averia Serif Libre" panose="02000603000000000004" pitchFamily="2" charset="0"/>
              </a:rPr>
              <a:t>S</a:t>
            </a:r>
            <a:r>
              <a:rPr lang="en-US" sz="1600" dirty="0">
                <a:effectLst/>
                <a:latin typeface="Averia Serif Libre" panose="02000603000000000004" pitchFamily="2" charset="0"/>
                <a:ea typeface="Times New Roman" panose="02020603050405020304" pitchFamily="18" charset="0"/>
              </a:rPr>
              <a:t>ending activity bags &amp; holding virtual visits with partner hospitals.</a:t>
            </a:r>
            <a:endParaRPr lang="en-US" sz="1600" dirty="0">
              <a:latin typeface="Averia Serif Libre" panose="02000603000000000004" pitchFamily="2" charset="0"/>
            </a:endParaRPr>
          </a:p>
        </p:txBody>
      </p:sp>
      <p:grpSp>
        <p:nvGrpSpPr>
          <p:cNvPr id="12" name="Group 11">
            <a:extLst>
              <a:ext uri="{FF2B5EF4-FFF2-40B4-BE49-F238E27FC236}">
                <a16:creationId xmlns:a16="http://schemas.microsoft.com/office/drawing/2014/main" id="{FFFCC06E-5754-4A08-8FE9-91019D32A1A2}"/>
              </a:ext>
            </a:extLst>
          </p:cNvPr>
          <p:cNvGrpSpPr/>
          <p:nvPr/>
        </p:nvGrpSpPr>
        <p:grpSpPr>
          <a:xfrm>
            <a:off x="5486400" y="1734378"/>
            <a:ext cx="3086120" cy="4443920"/>
            <a:chOff x="1148711" y="3124878"/>
            <a:chExt cx="2487136" cy="3581400"/>
          </a:xfrm>
        </p:grpSpPr>
        <p:sp>
          <p:nvSpPr>
            <p:cNvPr id="10" name="Rectangle: Rounded Corners 9">
              <a:extLst>
                <a:ext uri="{FF2B5EF4-FFF2-40B4-BE49-F238E27FC236}">
                  <a16:creationId xmlns:a16="http://schemas.microsoft.com/office/drawing/2014/main" id="{51B6D719-9C39-41BF-A4E9-6E9E20DFD075}"/>
                </a:ext>
              </a:extLst>
            </p:cNvPr>
            <p:cNvSpPr/>
            <p:nvPr/>
          </p:nvSpPr>
          <p:spPr>
            <a:xfrm>
              <a:off x="1148711" y="3124878"/>
              <a:ext cx="2487136" cy="3581400"/>
            </a:xfrm>
            <a:prstGeom prst="roundRect">
              <a:avLst/>
            </a:prstGeom>
            <a:solidFill>
              <a:srgbClr val="06B35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W:\Development\CAMPAIGN\Gifts and Proposals\Proposals\Petersen Fdn\shriners spring FW 09 (1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9768" y="3277278"/>
              <a:ext cx="2193679" cy="3302555"/>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211575160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563728-73BE-4929-BACA-05B659D8A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07" b="1"/>
          <a:stretch/>
        </p:blipFill>
        <p:spPr>
          <a:xfrm>
            <a:off x="-16042" y="-58342"/>
            <a:ext cx="9160042" cy="6916341"/>
          </a:xfrm>
          <a:prstGeom prst="rect">
            <a:avLst/>
          </a:prstGeom>
        </p:spPr>
      </p:pic>
      <p:pic>
        <p:nvPicPr>
          <p:cNvPr id="9" name="Picture 8">
            <a:extLst>
              <a:ext uri="{FF2B5EF4-FFF2-40B4-BE49-F238E27FC236}">
                <a16:creationId xmlns:a16="http://schemas.microsoft.com/office/drawing/2014/main" id="{E49D9228-6001-4899-9FB3-84603F3CE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674" b="71023"/>
          <a:stretch/>
        </p:blipFill>
        <p:spPr>
          <a:xfrm>
            <a:off x="-16042" y="-76200"/>
            <a:ext cx="9160042" cy="1219200"/>
          </a:xfrm>
          <a:prstGeom prst="rect">
            <a:avLst/>
          </a:prstGeom>
        </p:spPr>
      </p:pic>
      <p:sp>
        <p:nvSpPr>
          <p:cNvPr id="2" name="Title 1"/>
          <p:cNvSpPr>
            <a:spLocks noGrp="1"/>
          </p:cNvSpPr>
          <p:nvPr>
            <p:ph type="title"/>
          </p:nvPr>
        </p:nvSpPr>
        <p:spPr>
          <a:xfrm>
            <a:off x="449179" y="-39756"/>
            <a:ext cx="8229600" cy="1143000"/>
          </a:xfrm>
        </p:spPr>
        <p:txBody>
          <a:bodyPr>
            <a:normAutofit/>
          </a:bodyPr>
          <a:lstStyle/>
          <a:p>
            <a:r>
              <a:rPr lang="en-US" sz="4800" dirty="0">
                <a:ln w="25400">
                  <a:solidFill>
                    <a:schemeClr val="bg1"/>
                  </a:solidFill>
                </a:ln>
                <a:solidFill>
                  <a:schemeClr val="bg1"/>
                </a:solidFill>
                <a:latin typeface="Averia Serif Libre" panose="02000603000000000004" pitchFamily="2" charset="0"/>
              </a:rPr>
              <a:t>The Campsite</a:t>
            </a:r>
          </a:p>
        </p:txBody>
      </p:sp>
      <p:sp>
        <p:nvSpPr>
          <p:cNvPr id="11" name="TextBox 10">
            <a:extLst>
              <a:ext uri="{FF2B5EF4-FFF2-40B4-BE49-F238E27FC236}">
                <a16:creationId xmlns:a16="http://schemas.microsoft.com/office/drawing/2014/main" id="{070D5468-CD83-427F-BBE2-A880D8D9070C}"/>
              </a:ext>
            </a:extLst>
          </p:cNvPr>
          <p:cNvSpPr txBox="1"/>
          <p:nvPr/>
        </p:nvSpPr>
        <p:spPr>
          <a:xfrm>
            <a:off x="730728" y="6107376"/>
            <a:ext cx="7834943" cy="738664"/>
          </a:xfrm>
          <a:prstGeom prst="rect">
            <a:avLst/>
          </a:prstGeom>
          <a:noFill/>
        </p:spPr>
        <p:txBody>
          <a:bodyPr wrap="square" rtlCol="0">
            <a:spAutoFit/>
          </a:bodyPr>
          <a:lstStyle/>
          <a:p>
            <a:pPr algn="ctr"/>
            <a:r>
              <a:rPr lang="en-US" sz="2400" dirty="0">
                <a:latin typeface="Averia Serif Libre"/>
              </a:rPr>
              <a:t>173 acres, Located in Lake Hughes, California </a:t>
            </a:r>
          </a:p>
          <a:p>
            <a:endParaRPr lang="en-US" dirty="0">
              <a:latin typeface="Averia Serif Libre" panose="020B0604020202020204" charset="0"/>
            </a:endParaRPr>
          </a:p>
        </p:txBody>
      </p:sp>
      <p:sp>
        <p:nvSpPr>
          <p:cNvPr id="20" name="Rectangle: Rounded Corners 19">
            <a:extLst>
              <a:ext uri="{FF2B5EF4-FFF2-40B4-BE49-F238E27FC236}">
                <a16:creationId xmlns:a16="http://schemas.microsoft.com/office/drawing/2014/main" id="{8B76613A-8764-43BA-B85B-3A6C39251D77}"/>
              </a:ext>
            </a:extLst>
          </p:cNvPr>
          <p:cNvSpPr/>
          <p:nvPr/>
        </p:nvSpPr>
        <p:spPr>
          <a:xfrm>
            <a:off x="346910" y="1312143"/>
            <a:ext cx="8450179" cy="4565196"/>
          </a:xfrm>
          <a:prstGeom prst="roundRect">
            <a:avLst/>
          </a:prstGeom>
          <a:solidFill>
            <a:srgbClr val="F4CE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FCBC1EC7-85DE-A917-8779-9F619430E1ED}"/>
              </a:ext>
            </a:extLst>
          </p:cNvPr>
          <p:cNvSpPr/>
          <p:nvPr/>
        </p:nvSpPr>
        <p:spPr>
          <a:xfrm>
            <a:off x="449179" y="1447799"/>
            <a:ext cx="8229600" cy="4267201"/>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6057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TE Master Template">
  <a:themeElements>
    <a:clrScheme name="CFG">
      <a:dk1>
        <a:sysClr val="windowText" lastClr="000000"/>
      </a:dk1>
      <a:lt1>
        <a:srgbClr val="FFFFFF"/>
      </a:lt1>
      <a:dk2>
        <a:srgbClr val="FFFFFF"/>
      </a:dk2>
      <a:lt2>
        <a:srgbClr val="FFFFFF"/>
      </a:lt2>
      <a:accent1>
        <a:srgbClr val="009DDC"/>
      </a:accent1>
      <a:accent2>
        <a:srgbClr val="0064B9"/>
      </a:accent2>
      <a:accent3>
        <a:srgbClr val="EDAA08"/>
      </a:accent3>
      <a:accent4>
        <a:srgbClr val="7F7F7F"/>
      </a:accent4>
      <a:accent5>
        <a:srgbClr val="0A285B"/>
      </a:accent5>
      <a:accent6>
        <a:srgbClr val="CEB572"/>
      </a:accent6>
      <a:hlink>
        <a:srgbClr val="0066FF"/>
      </a:hlink>
      <a:folHlink>
        <a:srgbClr val="FF9900"/>
      </a:folHlink>
    </a:clrScheme>
    <a:fontScheme name="CFG">
      <a:majorFont>
        <a:latin typeface="Futura Maxi Bold"/>
        <a:ea typeface=""/>
        <a:cs typeface=""/>
      </a:majorFont>
      <a:minorFont>
        <a:latin typeface="Akkurat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effectLst/>
      </a:spPr>
      <a:bodyPr wrap="square" lIns="45720" rIns="45720" rtlCol="0">
        <a:noAutofit/>
      </a:bodyPr>
      <a:lstStyle>
        <a:defPPr>
          <a:lnSpc>
            <a:spcPct val="85000"/>
          </a:lnSpc>
          <a:spcBef>
            <a:spcPts val="700"/>
          </a:spcBef>
          <a:defRPr sz="2000"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3254</TotalTime>
  <Words>1502</Words>
  <Application>Microsoft Office PowerPoint</Application>
  <PresentationFormat>On-screen Show (4:3)</PresentationFormat>
  <Paragraphs>224</Paragraphs>
  <Slides>20</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filson-soft</vt:lpstr>
      <vt:lpstr>Calibri</vt:lpstr>
      <vt:lpstr>P22 Garamouche Regular</vt:lpstr>
      <vt:lpstr>Arial</vt:lpstr>
      <vt:lpstr>AkkuratStd</vt:lpstr>
      <vt:lpstr>Averia Serif Libre</vt:lpstr>
      <vt:lpstr>Palatino Linotype</vt:lpstr>
      <vt:lpstr>1_Office Theme</vt:lpstr>
      <vt:lpstr>PTE Master Template</vt:lpstr>
      <vt:lpstr>PowerPoint Presentation</vt:lpstr>
      <vt:lpstr>What is The Painted Turtle? </vt:lpstr>
      <vt:lpstr>Core Values</vt:lpstr>
      <vt:lpstr>History</vt:lpstr>
      <vt:lpstr>What is The Painted Turtle? </vt:lpstr>
      <vt:lpstr>What is The Painted Turtle? </vt:lpstr>
      <vt:lpstr>Conditions Served</vt:lpstr>
      <vt:lpstr>Programs</vt:lpstr>
      <vt:lpstr>The Campsite</vt:lpstr>
      <vt:lpstr>Activities at Camp</vt:lpstr>
      <vt:lpstr>The Well Shell</vt:lpstr>
      <vt:lpstr>Life at Camp</vt:lpstr>
      <vt:lpstr>Why Kids Need Camp</vt:lpstr>
      <vt:lpstr>Why You Need Camp</vt:lpstr>
      <vt:lpstr>Paid Summer Positions </vt:lpstr>
      <vt:lpstr>A Day in the Life</vt:lpstr>
      <vt:lpstr>Staff Life</vt:lpstr>
      <vt:lpstr>Volunteer</vt:lpstr>
      <vt:lpstr>What others say about  working at  Camp?</vt:lpstr>
      <vt:lpstr>Put a Little Camp in your      this summer!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Alisa Rubbone</dc:creator>
  <cp:lastModifiedBy>Jessica Santos</cp:lastModifiedBy>
  <cp:revision>171</cp:revision>
  <dcterms:created xsi:type="dcterms:W3CDTF">2015-09-16T17:19:01Z</dcterms:created>
  <dcterms:modified xsi:type="dcterms:W3CDTF">2023-02-01T22:34:46Z</dcterms:modified>
</cp:coreProperties>
</file>